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6"/>
  </p:notesMasterIdLst>
  <p:handoutMasterIdLst>
    <p:handoutMasterId r:id="rId37"/>
  </p:handoutMasterIdLst>
  <p:sldIdLst>
    <p:sldId id="302" r:id="rId2"/>
    <p:sldId id="359" r:id="rId3"/>
    <p:sldId id="347" r:id="rId4"/>
    <p:sldId id="387" r:id="rId5"/>
    <p:sldId id="526" r:id="rId6"/>
    <p:sldId id="424" r:id="rId7"/>
    <p:sldId id="370" r:id="rId8"/>
    <p:sldId id="431" r:id="rId9"/>
    <p:sldId id="435" r:id="rId10"/>
    <p:sldId id="425" r:id="rId11"/>
    <p:sldId id="453" r:id="rId12"/>
    <p:sldId id="494" r:id="rId13"/>
    <p:sldId id="454" r:id="rId14"/>
    <p:sldId id="390" r:id="rId15"/>
    <p:sldId id="436" r:id="rId16"/>
    <p:sldId id="441" r:id="rId17"/>
    <p:sldId id="410" r:id="rId18"/>
    <p:sldId id="479" r:id="rId19"/>
    <p:sldId id="523" r:id="rId20"/>
    <p:sldId id="509" r:id="rId21"/>
    <p:sldId id="510" r:id="rId22"/>
    <p:sldId id="506" r:id="rId23"/>
    <p:sldId id="505" r:id="rId24"/>
    <p:sldId id="521" r:id="rId25"/>
    <p:sldId id="522" r:id="rId26"/>
    <p:sldId id="511" r:id="rId27"/>
    <p:sldId id="514" r:id="rId28"/>
    <p:sldId id="517" r:id="rId29"/>
    <p:sldId id="459" r:id="rId30"/>
    <p:sldId id="527" r:id="rId31"/>
    <p:sldId id="489" r:id="rId32"/>
    <p:sldId id="524" r:id="rId33"/>
    <p:sldId id="293" r:id="rId34"/>
    <p:sldId id="439" r:id="rId3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7ECF3"/>
    <a:srgbClr val="83BBD1"/>
    <a:srgbClr val="FFFF99"/>
    <a:srgbClr val="EBF00C"/>
    <a:srgbClr val="CAF00C"/>
    <a:srgbClr val="FFFFFF"/>
    <a:srgbClr val="B0B0A2"/>
    <a:srgbClr val="0043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9697" autoAdjust="0"/>
  </p:normalViewPr>
  <p:slideViewPr>
    <p:cSldViewPr>
      <p:cViewPr varScale="1">
        <p:scale>
          <a:sx n="74" d="100"/>
          <a:sy n="74" d="100"/>
        </p:scale>
        <p:origin x="2010" y="54"/>
      </p:cViewPr>
      <p:guideLst>
        <p:guide orient="horz" pos="2160"/>
        <p:guide pos="2880"/>
      </p:guideLst>
    </p:cSldViewPr>
  </p:slideViewPr>
  <p:outlineViewPr>
    <p:cViewPr>
      <p:scale>
        <a:sx n="33" d="100"/>
        <a:sy n="33" d="100"/>
      </p:scale>
      <p:origin x="0" y="25602"/>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FD60C02-5346-4231-831C-0A91507DE1A3}" type="datetimeFigureOut">
              <a:rPr lang="en-US" smtClean="0"/>
              <a:pPr/>
              <a:t>4/11/2018</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F039F8C3-C19D-4711-8403-D48533312461}" type="slidenum">
              <a:rPr lang="en-US" smtClean="0"/>
              <a:pPr/>
              <a:t>‹#›</a:t>
            </a:fld>
            <a:endParaRPr lang="en-US"/>
          </a:p>
        </p:txBody>
      </p:sp>
    </p:spTree>
    <p:extLst>
      <p:ext uri="{BB962C8B-B14F-4D97-AF65-F5344CB8AC3E}">
        <p14:creationId xmlns:p14="http://schemas.microsoft.com/office/powerpoint/2010/main" val="4028785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C0841F4-7053-4B09-BDBA-958FA0F027B8}" type="datetimeFigureOut">
              <a:rPr lang="en-US" smtClean="0"/>
              <a:pPr/>
              <a:t>4/11/2018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666AC3B-2C8D-40D3-8B74-9F5B597A36B8}" type="slidenum">
              <a:rPr lang="en-US" smtClean="0"/>
              <a:pPr/>
              <a:t>‹#›</a:t>
            </a:fld>
            <a:endParaRPr lang="en-US"/>
          </a:p>
        </p:txBody>
      </p:sp>
    </p:spTree>
    <p:extLst>
      <p:ext uri="{BB962C8B-B14F-4D97-AF65-F5344CB8AC3E}">
        <p14:creationId xmlns:p14="http://schemas.microsoft.com/office/powerpoint/2010/main" val="1326220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a:t>
            </a:fld>
            <a:endParaRPr lang="en-US"/>
          </a:p>
        </p:txBody>
      </p:sp>
    </p:spTree>
    <p:extLst>
      <p:ext uri="{BB962C8B-B14F-4D97-AF65-F5344CB8AC3E}">
        <p14:creationId xmlns:p14="http://schemas.microsoft.com/office/powerpoint/2010/main" val="4006025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used the </a:t>
            </a:r>
            <a:r>
              <a:rPr lang="en-US" baseline="0" dirty="0"/>
              <a:t>pectoral fin rays to estimate ages of individual fish</a:t>
            </a:r>
          </a:p>
          <a:p>
            <a:endParaRPr lang="en-US" baseline="0" dirty="0"/>
          </a:p>
          <a:p>
            <a:r>
              <a:rPr lang="en-US" baseline="0" dirty="0"/>
              <a:t>Because trammel-nets are size selective, we adjusted the population age and length frequency using relative retention probabilities</a:t>
            </a:r>
          </a:p>
          <a:p>
            <a:endParaRPr lang="en-US" baseline="0" dirty="0"/>
          </a:p>
          <a:p>
            <a:r>
              <a:rPr lang="en-US" baseline="0" dirty="0"/>
              <a:t>Using back-calculated-length-at-age, individual growth of WST in the SFE was described using a </a:t>
            </a:r>
            <a:r>
              <a:rPr lang="en-US" baseline="0" dirty="0" err="1"/>
              <a:t>vonB</a:t>
            </a:r>
            <a:r>
              <a:rPr lang="en-US" baseline="0" dirty="0"/>
              <a:t> growth model </a:t>
            </a:r>
          </a:p>
          <a:p>
            <a:endParaRPr lang="en-US" baseline="0" dirty="0"/>
          </a:p>
          <a:p>
            <a:r>
              <a:rPr lang="en-US" baseline="0" dirty="0"/>
              <a:t>Total annual mortality was calculated for age-3 to age-19 using a Chapman-Robson estimator </a:t>
            </a:r>
          </a:p>
          <a:p>
            <a:endParaRPr lang="en-US" baseline="0" dirty="0"/>
          </a:p>
          <a:p>
            <a:r>
              <a:rPr lang="en-US" baseline="0" dirty="0"/>
              <a:t>Because there was no catch of age-0 through age-2, survival rates of these age classes were obtained through the literature. </a:t>
            </a:r>
          </a:p>
          <a:p>
            <a:endParaRPr lang="en-US" baseline="0" dirty="0"/>
          </a:p>
          <a:p>
            <a:r>
              <a:rPr lang="en-US" baseline="0" dirty="0"/>
              <a:t>Estimates of exploitation was based on tag return data from the sturgeon study accounting for angler nonresponse, tag loss and tagging mortality.</a:t>
            </a:r>
          </a:p>
          <a:p>
            <a:endParaRPr lang="en-US" baseline="0" dirty="0"/>
          </a:p>
          <a:p>
            <a:r>
              <a:rPr lang="en-US" baseline="0" dirty="0"/>
              <a:t>Because WST do not exhibit sexual dimorphism and collecting fecundity/maturity information often entails sacrificing the fish, this information was gleaned from previous research….</a:t>
            </a:r>
          </a:p>
          <a:p>
            <a:r>
              <a:rPr lang="en-US" baseline="0" dirty="0"/>
              <a:t>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10</a:t>
            </a:fld>
            <a:endParaRPr lang="en-US"/>
          </a:p>
        </p:txBody>
      </p:sp>
    </p:spTree>
    <p:extLst>
      <p:ext uri="{BB962C8B-B14F-4D97-AF65-F5344CB8AC3E}">
        <p14:creationId xmlns:p14="http://schemas.microsoft.com/office/powerpoint/2010/main" val="141753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Maturity data were obtained from prior studies on the sexual maturation of WST in the SFE. This figure depicts the percentage of sexually mature male and female sturgeon collected 1983-1986. Using these data, we used logistic regression to estimate the probability of a female being sexually mature. </a:t>
            </a:r>
          </a:p>
          <a:p>
            <a:r>
              <a:rPr lang="en-US" baseline="0" dirty="0"/>
              <a:t>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11</a:t>
            </a:fld>
            <a:endParaRPr lang="en-US"/>
          </a:p>
        </p:txBody>
      </p:sp>
    </p:spTree>
    <p:extLst>
      <p:ext uri="{BB962C8B-B14F-4D97-AF65-F5344CB8AC3E}">
        <p14:creationId xmlns:p14="http://schemas.microsoft.com/office/powerpoint/2010/main" val="180393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Mean fecundity at age was estimated using information on White Sturgeon sampled in the lower, </a:t>
            </a:r>
            <a:r>
              <a:rPr lang="en-US" sz="1200" kern="1200" dirty="0" err="1">
                <a:solidFill>
                  <a:schemeClr val="tx1"/>
                </a:solidFill>
                <a:effectLst/>
                <a:latin typeface="+mn-lt"/>
                <a:ea typeface="+mn-ea"/>
                <a:cs typeface="+mn-cs"/>
              </a:rPr>
              <a:t>unimpounded</a:t>
            </a:r>
            <a:r>
              <a:rPr lang="en-US" sz="1200" kern="1200" dirty="0">
                <a:solidFill>
                  <a:schemeClr val="tx1"/>
                </a:solidFill>
                <a:effectLst/>
                <a:latin typeface="+mn-lt"/>
                <a:ea typeface="+mn-ea"/>
                <a:cs typeface="+mn-cs"/>
              </a:rPr>
              <a:t> Columbia River.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did not use the fecundity estimate for White Sturgeon in the SFE per recommendation of several experts because the fecundity estimate is weight based and weight data were not collected during recent CDFW sampling efforts….</a:t>
            </a:r>
          </a:p>
          <a:p>
            <a:r>
              <a:rPr lang="en-US" baseline="0" dirty="0"/>
              <a:t>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12</a:t>
            </a:fld>
            <a:endParaRPr lang="en-US"/>
          </a:p>
        </p:txBody>
      </p:sp>
    </p:spTree>
    <p:extLst>
      <p:ext uri="{BB962C8B-B14F-4D97-AF65-F5344CB8AC3E}">
        <p14:creationId xmlns:p14="http://schemas.microsoft.com/office/powerpoint/2010/main" val="3758560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figure shows</a:t>
            </a:r>
            <a:r>
              <a:rPr lang="en-US" sz="1200" kern="1200" baseline="0" dirty="0">
                <a:solidFill>
                  <a:schemeClr val="tx1"/>
                </a:solidFill>
                <a:effectLst/>
                <a:latin typeface="+mn-lt"/>
                <a:ea typeface="+mn-ea"/>
                <a:cs typeface="+mn-cs"/>
              </a:rPr>
              <a:t> the </a:t>
            </a:r>
            <a:r>
              <a:rPr lang="en-US" sz="1200" kern="1200" dirty="0">
                <a:solidFill>
                  <a:schemeClr val="tx1"/>
                </a:solidFill>
                <a:effectLst/>
                <a:latin typeface="+mn-lt"/>
                <a:ea typeface="+mn-ea"/>
                <a:cs typeface="+mn-cs"/>
              </a:rPr>
              <a:t>predicted number of eggs for WST at</a:t>
            </a:r>
            <a:r>
              <a:rPr lang="en-US" sz="1200" kern="1200" baseline="0" dirty="0">
                <a:solidFill>
                  <a:schemeClr val="tx1"/>
                </a:solidFill>
                <a:effectLst/>
                <a:latin typeface="+mn-lt"/>
                <a:ea typeface="+mn-ea"/>
                <a:cs typeface="+mn-cs"/>
              </a:rPr>
              <a:t> different fork length using both </a:t>
            </a:r>
            <a:r>
              <a:rPr lang="en-US" sz="1200" kern="1200" baseline="0" dirty="0" err="1">
                <a:solidFill>
                  <a:schemeClr val="tx1"/>
                </a:solidFill>
                <a:effectLst/>
                <a:latin typeface="+mn-lt"/>
                <a:ea typeface="+mn-ea"/>
                <a:cs typeface="+mn-cs"/>
              </a:rPr>
              <a:t>DeVore</a:t>
            </a:r>
            <a:r>
              <a:rPr lang="en-US" sz="1200" kern="1200" baseline="0" dirty="0">
                <a:solidFill>
                  <a:schemeClr val="tx1"/>
                </a:solidFill>
                <a:effectLst/>
                <a:latin typeface="+mn-lt"/>
                <a:ea typeface="+mn-ea"/>
                <a:cs typeface="+mn-cs"/>
              </a:rPr>
              <a:t> et al. and </a:t>
            </a:r>
            <a:r>
              <a:rPr lang="en-US" sz="1200" kern="1200" dirty="0">
                <a:solidFill>
                  <a:schemeClr val="tx1"/>
                </a:solidFill>
                <a:effectLst/>
                <a:latin typeface="+mn-lt"/>
                <a:ea typeface="+mn-ea"/>
                <a:cs typeface="+mn-cs"/>
              </a:rPr>
              <a:t>Chapman et al.</a:t>
            </a:r>
            <a:r>
              <a:rPr lang="en-US" sz="1200" kern="1200" baseline="0" dirty="0">
                <a:solidFill>
                  <a:schemeClr val="tx1"/>
                </a:solidFill>
                <a:effectLst/>
                <a:latin typeface="+mn-lt"/>
                <a:ea typeface="+mn-ea"/>
                <a:cs typeface="+mn-cs"/>
              </a:rPr>
              <a:t> equations. To use Chapman et al. we converted </a:t>
            </a:r>
            <a:r>
              <a:rPr lang="en-US" sz="1200" kern="1200" dirty="0">
                <a:solidFill>
                  <a:schemeClr val="tx1"/>
                </a:solidFill>
                <a:effectLst/>
                <a:latin typeface="+mn-lt"/>
                <a:ea typeface="+mn-ea"/>
                <a:cs typeface="+mn-cs"/>
              </a:rPr>
              <a:t>fork length to kilograms using the standard weight equation for White Sturgeon (</a:t>
            </a:r>
            <a:r>
              <a:rPr lang="en-US" sz="1200" kern="1200" dirty="0" err="1">
                <a:solidFill>
                  <a:schemeClr val="tx1"/>
                </a:solidFill>
                <a:effectLst/>
                <a:latin typeface="+mn-lt"/>
                <a:ea typeface="+mn-ea"/>
                <a:cs typeface="+mn-cs"/>
              </a:rPr>
              <a:t>Beamesderfer</a:t>
            </a:r>
            <a:r>
              <a:rPr lang="en-US" sz="1200" kern="1200" dirty="0">
                <a:solidFill>
                  <a:schemeClr val="tx1"/>
                </a:solidFill>
                <a:effectLst/>
                <a:latin typeface="+mn-lt"/>
                <a:ea typeface="+mn-ea"/>
                <a:cs typeface="+mn-cs"/>
              </a:rPr>
              <a:t> 1993). </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13</a:t>
            </a:fld>
            <a:endParaRPr lang="en-US"/>
          </a:p>
        </p:txBody>
      </p:sp>
    </p:spTree>
    <p:extLst>
      <p:ext uri="{BB962C8B-B14F-4D97-AF65-F5344CB8AC3E}">
        <p14:creationId xmlns:p14="http://schemas.microsoft.com/office/powerpoint/2010/main" val="2675456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these demographic data we constructed</a:t>
            </a:r>
            <a:r>
              <a:rPr lang="en-US" baseline="0" dirty="0"/>
              <a:t> a female-based Leslie matrix model </a:t>
            </a:r>
          </a:p>
          <a:p>
            <a:endParaRPr lang="en-US" baseline="0" dirty="0"/>
          </a:p>
          <a:p>
            <a:r>
              <a:rPr lang="en-US" sz="1200" i="0" kern="1200" baseline="0" dirty="0">
                <a:solidFill>
                  <a:schemeClr val="tx1"/>
                </a:solidFill>
                <a:effectLst/>
                <a:latin typeface="+mn-lt"/>
                <a:ea typeface="+mn-ea"/>
                <a:cs typeface="+mn-cs"/>
              </a:rPr>
              <a:t>Reproductive rates were estimated by </a:t>
            </a:r>
            <a:r>
              <a:rPr lang="en-US" sz="1200" i="1" kern="1200" dirty="0">
                <a:solidFill>
                  <a:schemeClr val="tx1"/>
                </a:solidFill>
                <a:effectLst/>
                <a:latin typeface="+mn-lt"/>
                <a:ea typeface="+mn-ea"/>
                <a:cs typeface="+mn-cs"/>
              </a:rPr>
              <a:t>P</a:t>
            </a:r>
            <a:r>
              <a:rPr lang="en-US" sz="1200" kern="1200" baseline="-250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probability of spawning for age-class </a:t>
            </a:r>
            <a:r>
              <a:rPr lang="en-US" sz="1200" i="1" kern="1200" dirty="0" err="1">
                <a:solidFill>
                  <a:schemeClr val="tx1"/>
                </a:solidFill>
                <a:effectLst/>
                <a:latin typeface="+mn-lt"/>
                <a:ea typeface="+mn-ea"/>
                <a:cs typeface="+mn-cs"/>
              </a:rPr>
              <a:t>i</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i="1" kern="1200" baseline="-250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 is the fecundity (# of eggs) of age-class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is the proportion of female offspring (which was assumed to be 1:1, and s</a:t>
            </a:r>
            <a:r>
              <a:rPr lang="en-US" sz="1200" i="1" kern="1200" baseline="-25000" dirty="0">
                <a:solidFill>
                  <a:schemeClr val="tx1"/>
                </a:solidFill>
                <a:effectLst/>
                <a:latin typeface="+mn-lt"/>
                <a:ea typeface="+mn-ea"/>
                <a:cs typeface="+mn-cs"/>
              </a:rPr>
              <a:t>i</a:t>
            </a:r>
            <a:r>
              <a:rPr lang="en-US" sz="1200" kern="1200" baseline="-25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survival of age class </a:t>
            </a:r>
            <a:r>
              <a:rPr lang="en-US" sz="1200" i="1" kern="1200" dirty="0">
                <a:solidFill>
                  <a:schemeClr val="tx1"/>
                </a:solidFill>
                <a:effectLst/>
                <a:latin typeface="+mn-lt"/>
                <a:ea typeface="+mn-ea"/>
                <a:cs typeface="+mn-cs"/>
              </a:rPr>
              <a:t>I</a:t>
            </a:r>
          </a:p>
          <a:p>
            <a:endParaRPr lang="en-US" sz="1200" i="1"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Data for the matrix were available up to age 19 however, it is not uncommon for WST exceed ages of 50 years. As such, an additional age class, 20+, was included so that the life span of WST in the model was not limited to just 19 years.  </a:t>
            </a:r>
          </a:p>
          <a:p>
            <a:endParaRPr lang="en-US" sz="1200" kern="1200" baseline="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14</a:t>
            </a:fld>
            <a:endParaRPr lang="en-US"/>
          </a:p>
        </p:txBody>
      </p:sp>
    </p:spTree>
    <p:extLst>
      <p:ext uri="{BB962C8B-B14F-4D97-AF65-F5344CB8AC3E}">
        <p14:creationId xmlns:p14="http://schemas.microsoft.com/office/powerpoint/2010/main" val="4121853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baseline="0" dirty="0">
                <a:solidFill>
                  <a:schemeClr val="tx1"/>
                </a:solidFill>
                <a:effectLst/>
                <a:latin typeface="+mn-lt"/>
                <a:ea typeface="+mn-ea"/>
                <a:cs typeface="+mn-cs"/>
              </a:rPr>
              <a:t>Spawning periodicity</a:t>
            </a:r>
            <a:r>
              <a:rPr lang="en-US" sz="1200" u="none" kern="1200" baseline="0" dirty="0">
                <a:solidFill>
                  <a:schemeClr val="tx1"/>
                </a:solidFill>
                <a:effectLst/>
                <a:latin typeface="+mn-lt"/>
                <a:ea typeface="+mn-ea"/>
                <a:cs typeface="+mn-cs"/>
              </a:rPr>
              <a:t>: S</a:t>
            </a:r>
            <a:r>
              <a:rPr lang="en-US" sz="1200" b="0" i="0" u="none" strike="noStrike" kern="1200" baseline="0" dirty="0">
                <a:solidFill>
                  <a:schemeClr val="tx1"/>
                </a:solidFill>
                <a:latin typeface="+mn-lt"/>
                <a:ea typeface="+mn-ea"/>
                <a:cs typeface="+mn-cs"/>
              </a:rPr>
              <a:t>ubstantial limitations remain regarding the reproductive parameters for wild White Sturgeon. Given the best available data, our base model assumes a spawning frequency of 15% of mature female WST in a given year. However, because estimates of spawning periodicity ranges from 2 to 11 years, we modeled spawning periodicities from 5-25% </a:t>
            </a:r>
            <a:endParaRPr lang="en-US" sz="1200" u="non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u="sng" kern="1200" baseline="0" dirty="0">
                <a:solidFill>
                  <a:schemeClr val="tx1"/>
                </a:solidFill>
                <a:effectLst/>
                <a:latin typeface="+mn-lt"/>
                <a:ea typeface="+mn-ea"/>
                <a:cs typeface="+mn-cs"/>
              </a:rPr>
              <a:t>Harvest slot length limits</a:t>
            </a:r>
            <a:r>
              <a:rPr lang="en-US" sz="1200" u="none" kern="1200" baseline="0" dirty="0">
                <a:solidFill>
                  <a:schemeClr val="tx1"/>
                </a:solidFill>
                <a:effectLst/>
                <a:latin typeface="+mn-lt"/>
                <a:ea typeface="+mn-ea"/>
                <a:cs typeface="+mn-cs"/>
              </a:rPr>
              <a:t>: We w</a:t>
            </a:r>
            <a:r>
              <a:rPr lang="en-US" sz="1200" kern="1200" dirty="0">
                <a:solidFill>
                  <a:schemeClr val="tx1"/>
                </a:solidFill>
                <a:effectLst/>
                <a:latin typeface="+mn-lt"/>
                <a:ea typeface="+mn-ea"/>
                <a:cs typeface="+mn-cs"/>
              </a:rPr>
              <a:t>ere</a:t>
            </a:r>
            <a:r>
              <a:rPr lang="en-US" sz="1200" kern="1200" baseline="0" dirty="0">
                <a:solidFill>
                  <a:schemeClr val="tx1"/>
                </a:solidFill>
                <a:effectLst/>
                <a:latin typeface="+mn-lt"/>
                <a:ea typeface="+mn-ea"/>
                <a:cs typeface="+mn-cs"/>
              </a:rPr>
              <a:t> interested in how different slot length limits affect the population growth rate. As such, we incorporated four different harvest slot length limits, including the current limit as well as a two theoretical limits (i.e., small, medium, large) </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rPr>
              <a:t>Exploitation</a:t>
            </a:r>
            <a:r>
              <a:rPr lang="en-US" sz="1200" kern="1200" baseline="0" dirty="0">
                <a:solidFill>
                  <a:schemeClr val="tx1"/>
                </a:solidFill>
                <a:effectLst/>
                <a:latin typeface="+mn-lt"/>
                <a:ea typeface="+mn-ea"/>
                <a:cs typeface="+mn-cs"/>
              </a:rPr>
              <a:t>: And finally, w</a:t>
            </a:r>
            <a:r>
              <a:rPr lang="en-US" sz="1200" kern="1200" dirty="0">
                <a:solidFill>
                  <a:schemeClr val="tx1"/>
                </a:solidFill>
                <a:effectLst/>
                <a:latin typeface="+mn-lt"/>
                <a:ea typeface="+mn-ea"/>
                <a:cs typeface="+mn-cs"/>
              </a:rPr>
              <a:t>e varied</a:t>
            </a:r>
            <a:r>
              <a:rPr lang="en-US" sz="1200" kern="1200" baseline="0" dirty="0">
                <a:solidFill>
                  <a:schemeClr val="tx1"/>
                </a:solidFill>
                <a:effectLst/>
                <a:latin typeface="+mn-lt"/>
                <a:ea typeface="+mn-ea"/>
                <a:cs typeface="+mn-cs"/>
              </a:rPr>
              <a:t> exploitation from zero (no fishing mortality) to 0.30 in 0.1 increments to evaluate the influence of different harvest levels on the population growth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15</a:t>
            </a:fld>
            <a:endParaRPr lang="en-US"/>
          </a:p>
        </p:txBody>
      </p:sp>
    </p:spTree>
    <p:extLst>
      <p:ext uri="{BB962C8B-B14F-4D97-AF65-F5344CB8AC3E}">
        <p14:creationId xmlns:p14="http://schemas.microsoft.com/office/powerpoint/2010/main" val="1608035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 projection matrices</a:t>
            </a:r>
            <a:r>
              <a:rPr lang="en-US" sz="1200" kern="1200" baseline="0" dirty="0">
                <a:solidFill>
                  <a:schemeClr val="tx1"/>
                </a:solidFill>
                <a:effectLst/>
                <a:latin typeface="+mn-lt"/>
                <a:ea typeface="+mn-ea"/>
                <a:cs typeface="+mn-cs"/>
              </a:rPr>
              <a:t> were used to model population growth and ID age classes with the greatest influence on population growth.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model population growth,</a:t>
            </a:r>
            <a:r>
              <a:rPr lang="en-US" baseline="0" dirty="0"/>
              <a:t> e</a:t>
            </a:r>
            <a:r>
              <a:rPr lang="en-US" dirty="0"/>
              <a:t>ach scenario</a:t>
            </a:r>
            <a:r>
              <a:rPr lang="en-US" baseline="0" dirty="0"/>
              <a:t> was combined and simulated 5,000 times o</a:t>
            </a:r>
            <a:r>
              <a:rPr lang="en-US" dirty="0"/>
              <a:t>ver a period of 20 years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The </a:t>
            </a:r>
            <a:r>
              <a:rPr lang="en-US" dirty="0"/>
              <a:t>average population growth rate was calculated as the geometric</a:t>
            </a:r>
            <a:r>
              <a:rPr lang="en-US" baseline="0" dirty="0"/>
              <a:t> mean of the population growth rate between each time step (i.e., 1 year) over the projection period.</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16</a:t>
            </a:fld>
            <a:endParaRPr lang="en-US"/>
          </a:p>
        </p:txBody>
      </p:sp>
    </p:spTree>
    <p:extLst>
      <p:ext uri="{BB962C8B-B14F-4D97-AF65-F5344CB8AC3E}">
        <p14:creationId xmlns:p14="http://schemas.microsoft.com/office/powerpoint/2010/main" val="240533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a:t>
            </a:r>
            <a:r>
              <a:rPr lang="en-US" baseline="0" dirty="0"/>
              <a:t> summer and fall months in 2014-2016, CDFW caught a total of 1,000 WST from Suisun Bay. From these, 374 pectoral fin rays were collected.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17</a:t>
            </a:fld>
            <a:endParaRPr lang="en-US"/>
          </a:p>
        </p:txBody>
      </p:sp>
    </p:spTree>
    <p:extLst>
      <p:ext uri="{BB962C8B-B14F-4D97-AF65-F5344CB8AC3E}">
        <p14:creationId xmlns:p14="http://schemas.microsoft.com/office/powerpoint/2010/main" val="300222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WST varied in length from 53 to 217 cm fork length (FL) with an average</a:t>
            </a:r>
            <a:r>
              <a:rPr lang="en-US" sz="1200" kern="1200" baseline="0" dirty="0">
                <a:solidFill>
                  <a:schemeClr val="tx1"/>
                </a:solidFill>
                <a:effectLst/>
                <a:latin typeface="+mn-lt"/>
                <a:ea typeface="+mn-ea"/>
                <a:cs typeface="+mn-cs"/>
              </a:rPr>
              <a:t> size of 98 cm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correcting for trammel-net selectivity, peak abundance occurred at age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Catch was </a:t>
            </a:r>
            <a:r>
              <a:rPr lang="en-US" sz="1200" kern="1200" dirty="0">
                <a:solidFill>
                  <a:schemeClr val="tx1"/>
                </a:solidFill>
                <a:effectLst/>
                <a:latin typeface="+mn-lt"/>
                <a:ea typeface="+mn-ea"/>
                <a:cs typeface="+mn-cs"/>
              </a:rPr>
              <a:t>mainly comprised</a:t>
            </a:r>
            <a:r>
              <a:rPr lang="en-US" sz="1200" kern="1200" baseline="0" dirty="0">
                <a:solidFill>
                  <a:schemeClr val="tx1"/>
                </a:solidFill>
                <a:effectLst/>
                <a:latin typeface="+mn-lt"/>
                <a:ea typeface="+mn-ea"/>
                <a:cs typeface="+mn-cs"/>
              </a:rPr>
              <a:t> of immature WST (&gt;100 cm FL) with the greatest proportion of catch between 80 and 90 cm (25% total catch). </a:t>
            </a:r>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18</a:t>
            </a:fld>
            <a:endParaRPr lang="en-US"/>
          </a:p>
        </p:txBody>
      </p:sp>
    </p:spTree>
    <p:extLst>
      <p:ext uri="{BB962C8B-B14F-4D97-AF65-F5344CB8AC3E}">
        <p14:creationId xmlns:p14="http://schemas.microsoft.com/office/powerpoint/2010/main" val="1555836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kern="1200" dirty="0">
                <a:solidFill>
                  <a:schemeClr val="tx1"/>
                </a:solidFill>
                <a:effectLst/>
                <a:latin typeface="+mn-lt"/>
                <a:ea typeface="+mn-ea"/>
                <a:cs typeface="+mn-cs"/>
              </a:rPr>
              <a:t>Corrected Relative length-frequency</a:t>
            </a:r>
            <a:r>
              <a:rPr lang="en-US" sz="1200" kern="1200" baseline="0" dirty="0">
                <a:solidFill>
                  <a:schemeClr val="tx1"/>
                </a:solidFill>
                <a:effectLst/>
                <a:latin typeface="+mn-lt"/>
                <a:ea typeface="+mn-ea"/>
                <a:cs typeface="+mn-cs"/>
              </a:rPr>
              <a:t> of WST in SFE</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Estimated age varied from 3 to 29 years of age. However, the majority of fish were age 9 and younger. Only 2 fish were estimated to be over 20 years of 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Total annual mortality was 18.7%</a:t>
            </a:r>
          </a:p>
        </p:txBody>
      </p:sp>
      <p:sp>
        <p:nvSpPr>
          <p:cNvPr id="4" name="Slide Number Placeholder 3"/>
          <p:cNvSpPr>
            <a:spLocks noGrp="1"/>
          </p:cNvSpPr>
          <p:nvPr>
            <p:ph type="sldNum" sz="quarter" idx="10"/>
          </p:nvPr>
        </p:nvSpPr>
        <p:spPr/>
        <p:txBody>
          <a:bodyPr/>
          <a:lstStyle/>
          <a:p>
            <a:fld id="{8666AC3B-2C8D-40D3-8B74-9F5B597A36B8}" type="slidenum">
              <a:rPr lang="en-US" smtClean="0"/>
              <a:pPr/>
              <a:t>19</a:t>
            </a:fld>
            <a:endParaRPr lang="en-US"/>
          </a:p>
        </p:txBody>
      </p:sp>
    </p:spTree>
    <p:extLst>
      <p:ext uri="{BB962C8B-B14F-4D97-AF65-F5344CB8AC3E}">
        <p14:creationId xmlns:p14="http://schemas.microsoft.com/office/powerpoint/2010/main" val="155583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WST have unique life history among fishes such as:</a:t>
            </a:r>
          </a:p>
          <a:p>
            <a:r>
              <a:rPr lang="en-US" baseline="0" dirty="0"/>
              <a:t>Life spans that can exceed 80+ years</a:t>
            </a:r>
          </a:p>
          <a:p>
            <a:r>
              <a:rPr lang="en-US" baseline="0" dirty="0"/>
              <a:t>WST reach sexual maturity at delayed ages with females maturing anywhere from 10-30 years old</a:t>
            </a:r>
          </a:p>
          <a:p>
            <a:r>
              <a:rPr lang="en-US" baseline="0" dirty="0"/>
              <a:t>WST do not spawn annually, anywhere from every 2-14 years for female </a:t>
            </a:r>
          </a:p>
          <a:p>
            <a:r>
              <a:rPr lang="en-US" baseline="0" dirty="0"/>
              <a:t>Variability in successful recruitment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Endemic to large river systems and estuaries west of NA’s continental divide from AK to CA and exist both as anadromous and as a resident freshwater fish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White Sturgeon populations are relatively abundant and widespread, alterations to their habitats and overfishing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have reduced their distribution and abundance</a:t>
            </a:r>
            <a:r>
              <a:rPr lang="en-US" sz="1200" kern="1200" baseline="0" dirty="0">
                <a:solidFill>
                  <a:schemeClr val="tx1"/>
                </a:solidFill>
                <a:effectLst/>
                <a:latin typeface="+mn-lt"/>
                <a:ea typeface="+mn-ea"/>
                <a:cs typeface="+mn-cs"/>
              </a:rPr>
              <a:t> and </a:t>
            </a:r>
            <a:r>
              <a:rPr lang="en-US" baseline="0" dirty="0"/>
              <a:t>WST populations are considered to be declining throughout their distribution, including in California…</a:t>
            </a:r>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a:t>
            </a:fld>
            <a:endParaRPr lang="en-US"/>
          </a:p>
        </p:txBody>
      </p:sp>
    </p:spTree>
    <p:extLst>
      <p:ext uri="{BB962C8B-B14F-4D97-AF65-F5344CB8AC3E}">
        <p14:creationId xmlns:p14="http://schemas.microsoft.com/office/powerpoint/2010/main" val="4215053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lower Fraser River in British Columbia, WST have an overall slower growth </a:t>
            </a:r>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20</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lower Fraser River in British Columbia, WST have an overall slower growth </a:t>
            </a:r>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21</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Current WST growth appears to be faster than historic estimates which may be a response to exploitation</a:t>
            </a:r>
          </a:p>
        </p:txBody>
      </p:sp>
      <p:sp>
        <p:nvSpPr>
          <p:cNvPr id="4" name="Slide Number Placeholder 3"/>
          <p:cNvSpPr>
            <a:spLocks noGrp="1"/>
          </p:cNvSpPr>
          <p:nvPr>
            <p:ph type="sldNum" sz="quarter" idx="10"/>
          </p:nvPr>
        </p:nvSpPr>
        <p:spPr/>
        <p:txBody>
          <a:bodyPr/>
          <a:lstStyle/>
          <a:p>
            <a:fld id="{8666AC3B-2C8D-40D3-8B74-9F5B597A36B8}" type="slidenum">
              <a:rPr lang="en-US" smtClean="0"/>
              <a:pPr/>
              <a:t>22</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Current WST growth appears to be faster than historic estimates which may be a response to exploitation</a:t>
            </a:r>
          </a:p>
        </p:txBody>
      </p:sp>
      <p:sp>
        <p:nvSpPr>
          <p:cNvPr id="4" name="Slide Number Placeholder 3"/>
          <p:cNvSpPr>
            <a:spLocks noGrp="1"/>
          </p:cNvSpPr>
          <p:nvPr>
            <p:ph type="sldNum" sz="quarter" idx="10"/>
          </p:nvPr>
        </p:nvSpPr>
        <p:spPr/>
        <p:txBody>
          <a:bodyPr/>
          <a:lstStyle/>
          <a:p>
            <a:fld id="{8666AC3B-2C8D-40D3-8B74-9F5B597A36B8}" type="slidenum">
              <a:rPr lang="en-US" smtClean="0"/>
              <a:pPr/>
              <a:t>23</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Exploitation (</a:t>
            </a:r>
            <a:r>
              <a:rPr lang="en-US" sz="1200" i="1" kern="1200" dirty="0">
                <a:solidFill>
                  <a:schemeClr val="tx1"/>
                </a:solidFill>
                <a:effectLst/>
                <a:latin typeface="+mn-lt"/>
                <a:ea typeface="+mn-ea"/>
                <a:cs typeface="+mn-cs"/>
              </a:rPr>
              <a:t>µ</a:t>
            </a:r>
            <a:r>
              <a:rPr lang="en-US" sz="1200" kern="1200" dirty="0">
                <a:solidFill>
                  <a:schemeClr val="tx1"/>
                </a:solidFill>
                <a:effectLst/>
                <a:latin typeface="+mn-lt"/>
                <a:ea typeface="+mn-ea"/>
                <a:cs typeface="+mn-cs"/>
              </a:rPr>
              <a:t>) for White Sturgeon was estimated using tags reported harvested during the one year period after tagging for all WST in the slot length limit. This includes WST that</a:t>
            </a:r>
            <a:r>
              <a:rPr lang="en-US" sz="1200" kern="1200" baseline="0" dirty="0">
                <a:solidFill>
                  <a:schemeClr val="tx1"/>
                </a:solidFill>
                <a:effectLst/>
                <a:latin typeface="+mn-lt"/>
                <a:ea typeface="+mn-ea"/>
                <a:cs typeface="+mn-cs"/>
              </a:rPr>
              <a:t> at the time of tagging were below the minimum length limit, but grew into or out of the slot using information from the </a:t>
            </a:r>
            <a:r>
              <a:rPr lang="en-US" sz="1200" kern="1200" baseline="0" dirty="0" err="1">
                <a:solidFill>
                  <a:schemeClr val="tx1"/>
                </a:solidFill>
                <a:effectLst/>
                <a:latin typeface="+mn-lt"/>
                <a:ea typeface="+mn-ea"/>
                <a:cs typeface="+mn-cs"/>
              </a:rPr>
              <a:t>vonB</a:t>
            </a:r>
            <a:r>
              <a:rPr lang="en-US" sz="1200" kern="1200" baseline="0" dirty="0">
                <a:solidFill>
                  <a:schemeClr val="tx1"/>
                </a:solidFill>
                <a:effectLst/>
                <a:latin typeface="+mn-lt"/>
                <a:ea typeface="+mn-ea"/>
                <a:cs typeface="+mn-cs"/>
              </a:rPr>
              <a:t> growth model. For example, WST in 2013 recruited to the fishery at 10.2 years and stayed in the harvestable slot for 5.2 years. So all fish tagged between the ages of 9.2 to 15.3 years were considered vulnerable to harvest that year.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number of tags returned was adjusted for non-reporting with the assumption that tags with the highest monetary value (i.e., US$150) were reported by anglers at a rate of 100%.</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Varianc</a:t>
            </a:r>
            <a:r>
              <a:rPr lang="en-US" sz="1200" kern="1200" baseline="0" dirty="0">
                <a:solidFill>
                  <a:schemeClr val="tx1"/>
                </a:solidFill>
                <a:effectLst/>
                <a:latin typeface="+mn-lt"/>
                <a:ea typeface="+mn-ea"/>
                <a:cs typeface="+mn-cs"/>
              </a:rPr>
              <a:t>e estimators account for uncertainty due to the number of tags at large and a low return rate.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24</a:t>
            </a:fld>
            <a:endParaRPr lang="en-US"/>
          </a:p>
        </p:txBody>
      </p:sp>
    </p:spTree>
    <p:extLst>
      <p:ext uri="{BB962C8B-B14F-4D97-AF65-F5344CB8AC3E}">
        <p14:creationId xmlns:p14="http://schemas.microsoft.com/office/powerpoint/2010/main" val="632736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Exploitation (</a:t>
            </a:r>
            <a:r>
              <a:rPr lang="en-US" sz="1200" i="1" kern="1200" dirty="0">
                <a:solidFill>
                  <a:schemeClr val="tx1"/>
                </a:solidFill>
                <a:effectLst/>
                <a:latin typeface="+mn-lt"/>
                <a:ea typeface="+mn-ea"/>
                <a:cs typeface="+mn-cs"/>
              </a:rPr>
              <a:t>µ</a:t>
            </a:r>
            <a:r>
              <a:rPr lang="en-US" sz="1200" kern="1200" dirty="0">
                <a:solidFill>
                  <a:schemeClr val="tx1"/>
                </a:solidFill>
                <a:effectLst/>
                <a:latin typeface="+mn-lt"/>
                <a:ea typeface="+mn-ea"/>
                <a:cs typeface="+mn-cs"/>
              </a:rPr>
              <a:t>) for White Sturgeon was estimated using tags reported harvested during the one year period after tagging for all WST in the slot length limit. This includes WST that</a:t>
            </a:r>
            <a:r>
              <a:rPr lang="en-US" sz="1200" kern="1200" baseline="0" dirty="0">
                <a:solidFill>
                  <a:schemeClr val="tx1"/>
                </a:solidFill>
                <a:effectLst/>
                <a:latin typeface="+mn-lt"/>
                <a:ea typeface="+mn-ea"/>
                <a:cs typeface="+mn-cs"/>
              </a:rPr>
              <a:t> at the time of tagging were below the minimum length limit, but grew into or out of the slot using information from the </a:t>
            </a:r>
            <a:r>
              <a:rPr lang="en-US" sz="1200" kern="1200" baseline="0" dirty="0" err="1">
                <a:solidFill>
                  <a:schemeClr val="tx1"/>
                </a:solidFill>
                <a:effectLst/>
                <a:latin typeface="+mn-lt"/>
                <a:ea typeface="+mn-ea"/>
                <a:cs typeface="+mn-cs"/>
              </a:rPr>
              <a:t>vonB</a:t>
            </a:r>
            <a:r>
              <a:rPr lang="en-US" sz="1200" kern="1200" baseline="0" dirty="0">
                <a:solidFill>
                  <a:schemeClr val="tx1"/>
                </a:solidFill>
                <a:effectLst/>
                <a:latin typeface="+mn-lt"/>
                <a:ea typeface="+mn-ea"/>
                <a:cs typeface="+mn-cs"/>
              </a:rPr>
              <a:t> growth model. For example, WST in 2013 recruited to the fishery at 10.2 years and stayed in the harvestable slot for 5.2 years. So all fish tagged between the ages of 9.2 to 15.3 years were considered vulnerable to harvest that year.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number of tags returned was adjusted for non-reporting with the assumption that tags with the highest monetary value (i.e., US$150) were reported by anglers at a rate of 100%.</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Varianc</a:t>
            </a:r>
            <a:r>
              <a:rPr lang="en-US" sz="1200" kern="1200" baseline="0" dirty="0">
                <a:solidFill>
                  <a:schemeClr val="tx1"/>
                </a:solidFill>
                <a:effectLst/>
                <a:latin typeface="+mn-lt"/>
                <a:ea typeface="+mn-ea"/>
                <a:cs typeface="+mn-cs"/>
              </a:rPr>
              <a:t>e estimators account for uncertainty due to the number of tags at large and a low return rate.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25</a:t>
            </a:fld>
            <a:endParaRPr lang="en-US"/>
          </a:p>
        </p:txBody>
      </p:sp>
    </p:spTree>
    <p:extLst>
      <p:ext uri="{BB962C8B-B14F-4D97-AF65-F5344CB8AC3E}">
        <p14:creationId xmlns:p14="http://schemas.microsoft.com/office/powerpoint/2010/main" val="632736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rPr>
              <a:t>Under a spawning periodicity of 10% of mature White Sturgeon females spawning in a given year, we modeled how the population growth rate might vary under three different slot length limits. In this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26</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rPr>
              <a:t>Under a spawning periodicity of 10% of mature White Sturgeon females spawning in a given year, we modeled how the population growth rate might vary under three different slot length limits. In this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27</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rPr>
              <a:t>Under a spawning periodicity of 10% of mature White Sturgeon females spawning in a given year, we modeled how the population growth rate might vary under three different slot length limits. In this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28</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29</a:t>
            </a:fld>
            <a:endParaRPr lang="en-US"/>
          </a:p>
        </p:txBody>
      </p:sp>
    </p:spTree>
    <p:extLst>
      <p:ext uri="{BB962C8B-B14F-4D97-AF65-F5344CB8AC3E}">
        <p14:creationId xmlns:p14="http://schemas.microsoft.com/office/powerpoint/2010/main" val="256665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dirty="0"/>
              <a:t>…in</a:t>
            </a:r>
            <a:r>
              <a:rPr lang="en-US" sz="1600" baseline="0" dirty="0"/>
              <a:t> California, White Sturgeon are primarily found in the SFE. </a:t>
            </a:r>
          </a:p>
          <a:p>
            <a:endParaRPr lang="en-US" sz="1600" baseline="0" dirty="0"/>
          </a:p>
          <a:p>
            <a:r>
              <a:rPr lang="en-US" sz="1600" baseline="0" dirty="0"/>
              <a:t>Spend a majority of time in the brackish water of San Fran, San Pablo, and Suisun Bays and use the Sac and San Joaquin rivers to spawn </a:t>
            </a:r>
          </a:p>
          <a:p>
            <a:endParaRPr lang="en-US" sz="1600"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a:t>
            </a:fld>
            <a:endParaRPr lang="en-US"/>
          </a:p>
        </p:txBody>
      </p:sp>
    </p:spTree>
    <p:extLst>
      <p:ext uri="{BB962C8B-B14F-4D97-AF65-F5344CB8AC3E}">
        <p14:creationId xmlns:p14="http://schemas.microsoft.com/office/powerpoint/2010/main" val="2995829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30</a:t>
            </a:fld>
            <a:endParaRPr lang="en-US"/>
          </a:p>
        </p:txBody>
      </p:sp>
    </p:spTree>
    <p:extLst>
      <p:ext uri="{BB962C8B-B14F-4D97-AF65-F5344CB8AC3E}">
        <p14:creationId xmlns:p14="http://schemas.microsoft.com/office/powerpoint/2010/main" val="2566656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Additionally, we conducted an elasticity analysis which helps estimate which life stage’s vital rate will have the largest proportional change to the population growth rate. </a:t>
            </a:r>
            <a:r>
              <a:rPr lang="en-US" sz="1200" kern="1200" dirty="0">
                <a:solidFill>
                  <a:schemeClr val="tx1"/>
                </a:solidFill>
                <a:effectLst/>
                <a:latin typeface="+mn-lt"/>
                <a:ea typeface="+mn-ea"/>
                <a:cs typeface="+mn-cs"/>
              </a:rPr>
              <a:t>Summed elasticities were greatest for adult (age 10+) survival rates. Thus, in this model, survival rates of the reproductive age classes made the largest relative contribution to lambda compared to the survival rates from birth to sexual maturity. </a:t>
            </a:r>
            <a:r>
              <a:rPr lang="en-US" baseline="0" dirty="0"/>
              <a:t>This may be because in </a:t>
            </a:r>
            <a:r>
              <a:rPr lang="en-US" sz="1200" kern="1200" dirty="0">
                <a:solidFill>
                  <a:schemeClr val="tx1"/>
                </a:solidFill>
                <a:effectLst/>
                <a:latin typeface="+mn-lt"/>
                <a:ea typeface="+mn-ea"/>
                <a:cs typeface="+mn-cs"/>
              </a:rPr>
              <a:t>populations such as White Sturgeon in the SSJ, high survival rates of older, sexually mature individuals are critical to span lengthy gaps in recruitment</a:t>
            </a:r>
            <a:endParaRPr lang="en-US" sz="1200" b="0" i="0" kern="1200" baseline="0" dirty="0">
              <a:solidFill>
                <a:schemeClr val="tx1"/>
              </a:solidFill>
              <a:effectLst/>
              <a:latin typeface="+mn-lt"/>
              <a:ea typeface="+mn-ea"/>
              <a:cs typeface="+mn-cs"/>
            </a:endParaRP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31</a:t>
            </a:fld>
            <a:endParaRPr lang="en-US"/>
          </a:p>
        </p:txBody>
      </p:sp>
    </p:spTree>
    <p:extLst>
      <p:ext uri="{BB962C8B-B14F-4D97-AF65-F5344CB8AC3E}">
        <p14:creationId xmlns:p14="http://schemas.microsoft.com/office/powerpoint/2010/main" val="115551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u="sng" baseline="0" dirty="0"/>
              <a:t>Spawning periodicity</a:t>
            </a:r>
            <a:r>
              <a:rPr lang="en-US" baseline="0" dirty="0"/>
              <a:t>: by increasing spawning periodicity, exploitation has less of an influence on population growth rates. Even though we modeled different time intervals, we think that the value of 15% of mature females is the most reasonable valuable given the best available literature. However, even at the highest spawning frequency (once every 4 years) the population growth rate did not approach 1 until very low levels of exploitation </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 decrease resulted in a 5.9% decrease in </a:t>
            </a:r>
            <a:r>
              <a:rPr lang="en-US" sz="2400" i="1" dirty="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baseline="0" dirty="0"/>
              <a:t>Slot length limit</a:t>
            </a:r>
            <a:r>
              <a:rPr lang="en-US" baseline="0" dirty="0"/>
              <a:t>: Changing the slot length limit seem to have little effect on the overall population growth rates. In these models, smaller sizes appear to be better, but not by much. However, this might due in part to the present age structure of the population and a shift to a smaller harvest slot length limit is not recommended at this time. </a:t>
            </a:r>
          </a:p>
          <a:p>
            <a:endParaRPr lang="en-US" baseline="0" dirty="0"/>
          </a:p>
          <a:p>
            <a:r>
              <a:rPr lang="en-US" u="sng" baseline="0" dirty="0"/>
              <a:t>Exploitation:</a:t>
            </a:r>
            <a:r>
              <a:rPr lang="en-US" u="none" baseline="0" dirty="0"/>
              <a:t> reducing exploitation</a:t>
            </a:r>
            <a:r>
              <a:rPr lang="en-US" baseline="0" dirty="0"/>
              <a:t> to low levels elicits the greatest response in population growth rates, anywhere from 5-17%, depending on the scenario. </a:t>
            </a:r>
          </a:p>
          <a:p>
            <a:endParaRPr lang="en-US" baseline="0" dirty="0"/>
          </a:p>
          <a:p>
            <a:r>
              <a:rPr lang="en-US" baseline="0" dirty="0"/>
              <a:t>Despite the uncertainty and variability in our data and given what we know these models most likely mimic population trends and it is likely that without intervention WST in the SFE will continue to decline without any changes to the harvest regulations.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32</a:t>
            </a:fld>
            <a:endParaRPr lang="en-US"/>
          </a:p>
        </p:txBody>
      </p:sp>
    </p:spTree>
    <p:extLst>
      <p:ext uri="{BB962C8B-B14F-4D97-AF65-F5344CB8AC3E}">
        <p14:creationId xmlns:p14="http://schemas.microsoft.com/office/powerpoint/2010/main" val="3004301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33</a:t>
            </a:fld>
            <a:endParaRPr lang="en-US"/>
          </a:p>
        </p:txBody>
      </p:sp>
    </p:spTree>
    <p:extLst>
      <p:ext uri="{BB962C8B-B14F-4D97-AF65-F5344CB8AC3E}">
        <p14:creationId xmlns:p14="http://schemas.microsoft.com/office/powerpoint/2010/main" val="1792854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34</a:t>
            </a:fld>
            <a:endParaRPr lang="en-US"/>
          </a:p>
        </p:txBody>
      </p:sp>
    </p:spTree>
    <p:extLst>
      <p:ext uri="{BB962C8B-B14F-4D97-AF65-F5344CB8AC3E}">
        <p14:creationId xmlns:p14="http://schemas.microsoft.com/office/powerpoint/2010/main" val="4039493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Historically abundant, unregulated commercial fishing in the late 19</a:t>
            </a:r>
            <a:r>
              <a:rPr lang="en-US" sz="1200" kern="1200" baseline="30000" dirty="0">
                <a:solidFill>
                  <a:schemeClr val="tx1"/>
                </a:solidFill>
                <a:effectLst/>
                <a:latin typeface="+mn-lt"/>
                <a:ea typeface="+mn-ea"/>
                <a:cs typeface="+mn-cs"/>
              </a:rPr>
              <a:t>th</a:t>
            </a:r>
            <a:r>
              <a:rPr lang="en-US" sz="1200" kern="1200" baseline="0" dirty="0">
                <a:solidFill>
                  <a:schemeClr val="tx1"/>
                </a:solidFill>
                <a:effectLst/>
                <a:latin typeface="+mn-lt"/>
                <a:ea typeface="+mn-ea"/>
                <a:cs typeface="+mn-cs"/>
              </a:rPr>
              <a:t> century lead to the permanent closure of all fishing in 1917.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recreational fishery for WST </a:t>
            </a:r>
            <a:r>
              <a:rPr lang="en-US" sz="1200" kern="1200" baseline="0" dirty="0">
                <a:solidFill>
                  <a:schemeClr val="tx1"/>
                </a:solidFill>
                <a:effectLst/>
                <a:latin typeface="+mn-lt"/>
                <a:ea typeface="+mn-ea"/>
                <a:cs typeface="+mn-cs"/>
              </a:rPr>
              <a:t>was established in 1954. Since then, the CDFW has been monitoring the population with reported estimates of exploitation across the years varying from 2-11%. However, these exploitation estimates are thought to be biased-low due to incomplete information regarding legal and illegal harvest.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Additionally, urban and agricultural developments in the SSJ has led to widespread habitat alterations resulting in habitat loss, changes to historic water flow and temperatures regimes, introduced </a:t>
            </a:r>
            <a:r>
              <a:rPr lang="en-US" sz="1200" kern="1200" baseline="0" dirty="0" err="1">
                <a:solidFill>
                  <a:schemeClr val="tx1"/>
                </a:solidFill>
                <a:effectLst/>
                <a:latin typeface="+mn-lt"/>
                <a:ea typeface="+mn-ea"/>
                <a:cs typeface="+mn-cs"/>
              </a:rPr>
              <a:t>piscousivous</a:t>
            </a:r>
            <a:r>
              <a:rPr lang="en-US" sz="1200" kern="1200" baseline="0" dirty="0">
                <a:solidFill>
                  <a:schemeClr val="tx1"/>
                </a:solidFill>
                <a:effectLst/>
                <a:latin typeface="+mn-lt"/>
                <a:ea typeface="+mn-ea"/>
                <a:cs typeface="+mn-cs"/>
              </a:rPr>
              <a:t> nonnative species, and reduced water quality.  </a:t>
            </a:r>
          </a:p>
        </p:txBody>
      </p:sp>
      <p:sp>
        <p:nvSpPr>
          <p:cNvPr id="4" name="Slide Number Placeholder 3"/>
          <p:cNvSpPr>
            <a:spLocks noGrp="1"/>
          </p:cNvSpPr>
          <p:nvPr>
            <p:ph type="sldNum" sz="quarter" idx="10"/>
          </p:nvPr>
        </p:nvSpPr>
        <p:spPr/>
        <p:txBody>
          <a:bodyPr/>
          <a:lstStyle/>
          <a:p>
            <a:fld id="{8666AC3B-2C8D-40D3-8B74-9F5B597A36B8}" type="slidenum">
              <a:rPr lang="en-US" smtClean="0"/>
              <a:pPr/>
              <a:t>4</a:t>
            </a:fld>
            <a:endParaRPr lang="en-US"/>
          </a:p>
        </p:txBody>
      </p:sp>
    </p:spTree>
    <p:extLst>
      <p:ext uri="{BB962C8B-B14F-4D97-AF65-F5344CB8AC3E}">
        <p14:creationId xmlns:p14="http://schemas.microsoft.com/office/powerpoint/2010/main" val="646307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5</a:t>
            </a:fld>
            <a:endParaRPr lang="en-US"/>
          </a:p>
        </p:txBody>
      </p:sp>
    </p:spTree>
    <p:extLst>
      <p:ext uri="{BB962C8B-B14F-4D97-AF65-F5344CB8AC3E}">
        <p14:creationId xmlns:p14="http://schemas.microsoft.com/office/powerpoint/2010/main" val="646307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challenging conditions are largely attributed to the declining population trends noticed by mangers in recent years in several monitoring studies. The most concerning include historic lows in CPUE in the CDFW long-term adult sturgeon study. Additionally, recruitment failure has been ongoing for almost 2 decades, with only 2 strong years classes documented in the last 18 years, in 2006 and 2011. </a:t>
            </a:r>
            <a:r>
              <a:rPr lang="en-US" sz="1200" kern="1200" dirty="0">
                <a:solidFill>
                  <a:schemeClr val="tx1"/>
                </a:solidFill>
                <a:effectLst/>
                <a:latin typeface="+mn-lt"/>
                <a:ea typeface="+mn-ea"/>
                <a:cs typeface="+mn-cs"/>
              </a:rPr>
              <a:t>With the 2006 cohort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fully recruited and the 2011 cohort rapidly</a:t>
            </a:r>
            <a:r>
              <a:rPr lang="en-US" sz="1200" kern="1200" baseline="0" dirty="0">
                <a:solidFill>
                  <a:schemeClr val="tx1"/>
                </a:solidFill>
                <a:effectLst/>
                <a:latin typeface="+mn-lt"/>
                <a:ea typeface="+mn-ea"/>
                <a:cs typeface="+mn-cs"/>
              </a:rPr>
              <a:t> approaching full recruitment to the sport fishery, harvest regulations need to be in place that can best </a:t>
            </a:r>
            <a:r>
              <a:rPr lang="en-US" baseline="0" dirty="0"/>
              <a:t>protect these year classes</a:t>
            </a:r>
            <a:r>
              <a:rPr lang="en-US" sz="120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Currently,</a:t>
            </a:r>
            <a:r>
              <a:rPr lang="en-US" baseline="0" dirty="0"/>
              <a:t> a year-round fishery exists for WST in the SFE. Anglers are allowed to keep 3 WST within in the harvest slot length limit per year.  This allows for the potential for overharvest as approximately 50,000 anglers per year target WST and there is an estimated 48,000 WST in the system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Although California’s White Sturgeon population has been studied since the 1950s, knowledge of the population demographics remains incomplete and additional information is needed to guide management decisions…. </a:t>
            </a:r>
            <a:endParaRPr lang="en-US" dirty="0"/>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6</a:t>
            </a:fld>
            <a:endParaRPr lang="en-US"/>
          </a:p>
        </p:txBody>
      </p:sp>
    </p:spTree>
    <p:extLst>
      <p:ext uri="{BB962C8B-B14F-4D97-AF65-F5344CB8AC3E}">
        <p14:creationId xmlns:p14="http://schemas.microsoft.com/office/powerpoint/2010/main" val="253196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Therefore, the objectives of this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study were to: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estimate the population dynamics of White Sturgeon in the SFE</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develop models that</a:t>
            </a:r>
            <a:r>
              <a:rPr lang="en-US" sz="1200" kern="1200" baseline="0" dirty="0">
                <a:solidFill>
                  <a:schemeClr val="tx1"/>
                </a:solidFill>
                <a:effectLst/>
                <a:latin typeface="+mn-lt"/>
                <a:ea typeface="+mn-ea"/>
                <a:cs typeface="+mn-cs"/>
              </a:rPr>
              <a:t> will help </a:t>
            </a:r>
            <a:r>
              <a:rPr lang="en-US" sz="1200" kern="1200" dirty="0">
                <a:solidFill>
                  <a:schemeClr val="tx1"/>
                </a:solidFill>
                <a:effectLst/>
                <a:latin typeface="+mn-lt"/>
                <a:ea typeface="+mn-ea"/>
                <a:cs typeface="+mn-cs"/>
              </a:rPr>
              <a:t>evaluate potential population growth rates under different management scenarios such</a:t>
            </a:r>
            <a:r>
              <a:rPr lang="en-US" sz="1200" kern="1200" baseline="0" dirty="0">
                <a:solidFill>
                  <a:schemeClr val="tx1"/>
                </a:solidFill>
                <a:effectLst/>
                <a:latin typeface="+mn-lt"/>
                <a:ea typeface="+mn-ea"/>
                <a:cs typeface="+mn-cs"/>
              </a:rPr>
              <a:t> as</a:t>
            </a:r>
            <a:r>
              <a:rPr lang="en-US" sz="1200" kern="1200" dirty="0">
                <a:solidFill>
                  <a:schemeClr val="tx1"/>
                </a:solidFill>
                <a:effectLst/>
                <a:latin typeface="+mn-lt"/>
                <a:ea typeface="+mn-ea"/>
                <a:cs typeface="+mn-cs"/>
              </a:rPr>
              <a:t> bag limits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length restrictions</a:t>
            </a:r>
            <a:r>
              <a:rPr lang="en-US" sz="1200" kern="1200" baseline="0" dirty="0">
                <a:solidFill>
                  <a:schemeClr val="tx1"/>
                </a:solidFill>
                <a:effectLst/>
                <a:latin typeface="+mn-lt"/>
                <a:ea typeface="+mn-ea"/>
                <a:cs typeface="+mn-cs"/>
              </a:rPr>
              <a:t> for White Sturgeon in the SFE</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7</a:t>
            </a:fld>
            <a:endParaRPr lang="en-US"/>
          </a:p>
        </p:txBody>
      </p:sp>
    </p:spTree>
    <p:extLst>
      <p:ext uri="{BB962C8B-B14F-4D97-AF65-F5344CB8AC3E}">
        <p14:creationId xmlns:p14="http://schemas.microsoft.com/office/powerpoint/2010/main" val="415786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estimate</a:t>
            </a:r>
            <a:r>
              <a:rPr lang="en-US" baseline="0" dirty="0"/>
              <a:t> the population dynamics, data were used from the CDFW Sturgeon Study </a:t>
            </a:r>
          </a:p>
          <a:p>
            <a:endParaRPr lang="en-US" baseline="0" dirty="0"/>
          </a:p>
          <a:p>
            <a:r>
              <a:rPr lang="en-US" baseline="0" dirty="0"/>
              <a:t>Sampling primarily took place in SA-SOON Bay during the late summer and early fall of 2014 through 2016</a:t>
            </a:r>
          </a:p>
        </p:txBody>
      </p:sp>
      <p:sp>
        <p:nvSpPr>
          <p:cNvPr id="4" name="Slide Number Placeholder 3"/>
          <p:cNvSpPr>
            <a:spLocks noGrp="1"/>
          </p:cNvSpPr>
          <p:nvPr>
            <p:ph type="sldNum" sz="quarter" idx="10"/>
          </p:nvPr>
        </p:nvSpPr>
        <p:spPr/>
        <p:txBody>
          <a:bodyPr/>
          <a:lstStyle/>
          <a:p>
            <a:fld id="{8666AC3B-2C8D-40D3-8B74-9F5B597A36B8}" type="slidenum">
              <a:rPr lang="en-US" smtClean="0"/>
              <a:pPr/>
              <a:t>8</a:t>
            </a:fld>
            <a:endParaRPr lang="en-US"/>
          </a:p>
        </p:txBody>
      </p:sp>
    </p:spTree>
    <p:extLst>
      <p:ext uri="{BB962C8B-B14F-4D97-AF65-F5344CB8AC3E}">
        <p14:creationId xmlns:p14="http://schemas.microsoft.com/office/powerpoint/2010/main" val="483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a:t>
            </a:r>
            <a:r>
              <a:rPr lang="en-US" baseline="0" dirty="0"/>
              <a:t> collect WST, CDFW deployed experimental trammel net in Suisun Bay. Upon net retrieval, captured WST were checked for PIT tags and measured for fork length (to the nearest cm)</a:t>
            </a:r>
          </a:p>
          <a:p>
            <a:endParaRPr lang="en-US" baseline="0" dirty="0"/>
          </a:p>
          <a:p>
            <a:r>
              <a:rPr lang="en-US" baseline="0" dirty="0"/>
              <a:t>White Sturgeon measuring over 80 cm FL were tagged with a Carlin disc-dangler reward tag inserted through the muscle proximal to the dorsal fin. Each tag was affixed with a monetary value of $20, $50, $100, or $150 and an address in which the angler can mail the tag to claim the reward. </a:t>
            </a:r>
          </a:p>
          <a:p>
            <a:endParaRPr lang="en-US" baseline="0" dirty="0"/>
          </a:p>
          <a:p>
            <a:r>
              <a:rPr lang="en-US" baseline="0" dirty="0"/>
              <a:t>A sub-sample of pectoral fin rays were also collected….</a:t>
            </a:r>
          </a:p>
        </p:txBody>
      </p:sp>
      <p:sp>
        <p:nvSpPr>
          <p:cNvPr id="4" name="Slide Number Placeholder 3"/>
          <p:cNvSpPr>
            <a:spLocks noGrp="1"/>
          </p:cNvSpPr>
          <p:nvPr>
            <p:ph type="sldNum" sz="quarter" idx="10"/>
          </p:nvPr>
        </p:nvSpPr>
        <p:spPr/>
        <p:txBody>
          <a:bodyPr/>
          <a:lstStyle/>
          <a:p>
            <a:fld id="{8666AC3B-2C8D-40D3-8B74-9F5B597A36B8}" type="slidenum">
              <a:rPr lang="en-US" smtClean="0"/>
              <a:pPr/>
              <a:t>9</a:t>
            </a:fld>
            <a:endParaRPr lang="en-US"/>
          </a:p>
        </p:txBody>
      </p:sp>
    </p:spTree>
    <p:extLst>
      <p:ext uri="{BB962C8B-B14F-4D97-AF65-F5344CB8AC3E}">
        <p14:creationId xmlns:p14="http://schemas.microsoft.com/office/powerpoint/2010/main" val="48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a:t>Click to edit Master title style</a:t>
            </a:r>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0" name="Date Placeholder 9"/>
          <p:cNvSpPr>
            <a:spLocks noGrp="1"/>
          </p:cNvSpPr>
          <p:nvPr>
            <p:ph type="dt" sz="half" idx="10"/>
          </p:nvPr>
        </p:nvSpPr>
        <p:spPr>
          <a:xfrm>
            <a:off x="5562600" y="6509004"/>
            <a:ext cx="3002280" cy="274320"/>
          </a:xfrm>
        </p:spPr>
        <p:txBody>
          <a:bodyPr vert="horz" rtlCol="0"/>
          <a:lstStyle/>
          <a:p>
            <a:fld id="{75DB8B9C-88C2-4BBD-9923-AA9DF1DBC0A0}" type="datetimeFigureOut">
              <a:rPr lang="en-US" smtClean="0"/>
              <a:pPr/>
              <a:t>4/11/2018</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DB8B9C-88C2-4BBD-9923-AA9DF1DBC0A0}" type="datetimeFigureOut">
              <a:rPr lang="en-US" smtClean="0"/>
              <a:pPr/>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DB8B9C-88C2-4BBD-9923-AA9DF1DBC0A0}" type="datetimeFigureOut">
              <a:rPr lang="en-US" smtClean="0"/>
              <a:pPr/>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DB8B9C-88C2-4BBD-9923-AA9DF1DBC0A0}" type="datetimeFigureOut">
              <a:rPr lang="en-US" smtClean="0"/>
              <a:pPr/>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a:t>Click to edit Master title style</a:t>
            </a:r>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p>
            <a:fld id="{75DB8B9C-88C2-4BBD-9923-AA9DF1DBC0A0}" type="datetimeFigureOut">
              <a:rPr lang="en-US" smtClean="0"/>
              <a:pPr/>
              <a:t>4/11/2018</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DB8B9C-88C2-4BBD-9923-AA9DF1DBC0A0}" type="datetimeFigureOut">
              <a:rPr lang="en-US" smtClean="0"/>
              <a:pPr/>
              <a:t>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p>
            <a:fld id="{39DFA176-57DB-4DC9-BC4C-EC0871FA470C}" type="slidenum">
              <a:rPr lang="en-US" smtClean="0"/>
              <a:pPr/>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5DB8B9C-88C2-4BBD-9923-AA9DF1DBC0A0}" type="datetimeFigureOut">
              <a:rPr lang="en-US" smtClean="0"/>
              <a:pPr/>
              <a:t>4/11/2018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p>
            <a:fld id="{39DFA176-57DB-4DC9-BC4C-EC0871FA470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5DB8B9C-88C2-4BBD-9923-AA9DF1DBC0A0}" type="datetimeFigureOut">
              <a:rPr lang="en-US" smtClean="0"/>
              <a:pPr/>
              <a:t>4/11/2018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DFA176-57DB-4DC9-BC4C-EC0871FA470C}" type="slidenum">
              <a:rPr lang="en-US" smtClean="0"/>
              <a:pPr/>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B8B9C-88C2-4BBD-9923-AA9DF1DBC0A0}" type="datetimeFigureOut">
              <a:rPr lang="en-US" smtClean="0"/>
              <a:pPr/>
              <a:t>4/11/2018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a:t>Click to edit Master title style</a:t>
            </a:r>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p>
            <a:fld id="{75DB8B9C-88C2-4BBD-9923-AA9DF1DBC0A0}" type="datetimeFigureOut">
              <a:rPr lang="en-US" smtClean="0"/>
              <a:pPr/>
              <a:t>4/11/2018</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a:t>Click to edit Master title style</a:t>
            </a:r>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p>
            <a:fld id="{75DB8B9C-88C2-4BBD-9923-AA9DF1DBC0A0}" type="datetimeFigureOut">
              <a:rPr lang="en-US" smtClean="0"/>
              <a:pPr/>
              <a:t>4/11/2018</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75DB8B9C-88C2-4BBD-9923-AA9DF1DBC0A0}" type="datetimeFigureOut">
              <a:rPr lang="en-US" smtClean="0"/>
              <a:pPr/>
              <a:t>4/11/2018</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39DFA176-57DB-4DC9-BC4C-EC0871FA470C}" type="slidenum">
              <a:rPr lang="en-US" smtClean="0"/>
              <a:pPr/>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kumimoji="0" lang="en-US"/>
              <a:t>Click to edit Master title style</a:t>
            </a:r>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e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e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9.e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0.emf"/><Relationship Id="rId4"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1.e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oleObject" Target="../embeddings/oleObject1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3.emf"/><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13.vml"/><Relationship Id="rId6" Type="http://schemas.openxmlformats.org/officeDocument/2006/relationships/image" Target="../media/image34.emf"/><Relationship Id="rId5" Type="http://schemas.openxmlformats.org/officeDocument/2006/relationships/oleObject" Target="../embeddings/oleObject13.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14.vml"/><Relationship Id="rId6" Type="http://schemas.openxmlformats.org/officeDocument/2006/relationships/image" Target="../media/image35.emf"/><Relationship Id="rId5" Type="http://schemas.openxmlformats.org/officeDocument/2006/relationships/oleObject" Target="../embeddings/oleObject14.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6.emf"/><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tiff"/><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5.wdp"/><Relationship Id="rId9" Type="http://schemas.openxmlformats.org/officeDocument/2006/relationships/image" Target="../media/image42.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95313" y="685800"/>
            <a:ext cx="8753374" cy="1447800"/>
          </a:xfrm>
        </p:spPr>
        <p:txBody>
          <a:bodyPr anchor="ctr">
            <a:noAutofit/>
          </a:bodyPr>
          <a:lstStyle/>
          <a:p>
            <a:pPr algn="ctr"/>
            <a:r>
              <a:rPr lang="en-US" sz="2800" b="1" dirty="0">
                <a:latin typeface="Tahoma" pitchFamily="34" charset="0"/>
                <a:ea typeface="Tahoma" pitchFamily="34" charset="0"/>
                <a:cs typeface="Tahoma" pitchFamily="34" charset="0"/>
              </a:rPr>
              <a:t>Population Demographics and Management of White Sturgeon in the Sacramento-San Joaquin River System, California</a:t>
            </a:r>
          </a:p>
        </p:txBody>
      </p:sp>
      <p:sp>
        <p:nvSpPr>
          <p:cNvPr id="5" name="Subtitle 4"/>
          <p:cNvSpPr>
            <a:spLocks noGrp="1"/>
          </p:cNvSpPr>
          <p:nvPr>
            <p:ph type="subTitle" idx="4294967295"/>
          </p:nvPr>
        </p:nvSpPr>
        <p:spPr>
          <a:xfrm>
            <a:off x="286493" y="2438400"/>
            <a:ext cx="8571015" cy="1066800"/>
          </a:xfrm>
        </p:spPr>
        <p:txBody>
          <a:bodyPr>
            <a:noAutofit/>
          </a:bodyPr>
          <a:lstStyle/>
          <a:p>
            <a:pPr marL="0" indent="0" algn="ctr">
              <a:buNone/>
            </a:pPr>
            <a:r>
              <a:rPr lang="en-US" sz="2000" dirty="0">
                <a:effectLst>
                  <a:outerShdw blurRad="38100" dist="38100" dir="2700000" algn="tl">
                    <a:srgbClr val="000000">
                      <a:alpha val="43137"/>
                    </a:srgbClr>
                  </a:outerShdw>
                </a:effectLst>
                <a:latin typeface="Tahoma" pitchFamily="34" charset="0"/>
                <a:ea typeface="Tahoma" pitchFamily="34" charset="0"/>
                <a:cs typeface="Tahoma" pitchFamily="34" charset="0"/>
              </a:rPr>
              <a:t>Shannon E. Blackburn </a:t>
            </a:r>
          </a:p>
          <a:p>
            <a:pPr marL="0" indent="0" algn="ctr">
              <a:buNone/>
            </a:pPr>
            <a:r>
              <a:rPr lang="en-US" sz="1600" i="1" dirty="0">
                <a:effectLst>
                  <a:outerShdw blurRad="38100" dist="38100" dir="2700000" algn="tl">
                    <a:srgbClr val="000000">
                      <a:alpha val="43137"/>
                    </a:srgbClr>
                  </a:outerShdw>
                </a:effectLst>
                <a:latin typeface="Tahoma" pitchFamily="34" charset="0"/>
                <a:ea typeface="Tahoma" pitchFamily="34" charset="0"/>
                <a:cs typeface="Tahoma" pitchFamily="34" charset="0"/>
              </a:rPr>
              <a:t>Idaho Cooperative Fish and Wildlife Research Unit</a:t>
            </a:r>
          </a:p>
          <a:p>
            <a:pPr marL="0" indent="0" algn="ctr">
              <a:buNone/>
            </a:pPr>
            <a:r>
              <a:rPr lang="en-US" sz="1600" i="1" dirty="0">
                <a:effectLst>
                  <a:outerShdw blurRad="38100" dist="38100" dir="2700000" algn="tl">
                    <a:srgbClr val="000000">
                      <a:alpha val="43137"/>
                    </a:srgbClr>
                  </a:outerShdw>
                </a:effectLst>
                <a:latin typeface="Tahoma" pitchFamily="34" charset="0"/>
                <a:ea typeface="Tahoma" pitchFamily="34" charset="0"/>
                <a:cs typeface="Tahoma" pitchFamily="34" charset="0"/>
              </a:rPr>
              <a:t>Department of Fish and Wildlife Sciences, University of Idaho </a:t>
            </a:r>
          </a:p>
          <a:p>
            <a:pPr marL="0" indent="0" algn="ctr">
              <a:buNone/>
            </a:pPr>
            <a:endParaRPr lang="en-US" sz="18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lvl="0" indent="0" algn="ctr">
              <a:buNone/>
              <a:defRPr/>
            </a:pP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Marty L. </a:t>
            </a:r>
            <a:r>
              <a:rPr lang="en-US" sz="180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Gingras</a:t>
            </a: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and Jason DuBois</a:t>
            </a:r>
          </a:p>
          <a:p>
            <a:pPr marL="0" lvl="0" indent="0" algn="ctr">
              <a:buNone/>
              <a:defRPr/>
            </a:pPr>
            <a:r>
              <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California Department of Fish and Wildlife</a:t>
            </a: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lvl="0" indent="0" algn="ctr">
              <a:buNone/>
              <a:defRPr/>
            </a:pP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Zachary J. Jackson </a:t>
            </a:r>
          </a:p>
          <a:p>
            <a:pPr marL="0" lvl="0" indent="0" algn="ctr">
              <a:buNone/>
              <a:defRPr/>
            </a:pPr>
            <a:r>
              <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U.S. Fish and Wildlife Service</a:t>
            </a: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lvl="0" indent="0" algn="ctr">
              <a:buNone/>
              <a:defRPr/>
            </a:pP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Michael C. Quist</a:t>
            </a:r>
          </a:p>
          <a:p>
            <a:pPr marL="0" lvl="0" indent="0" algn="ctr">
              <a:buNone/>
              <a:defRPr/>
            </a:pPr>
            <a:r>
              <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U.S. Geological Survey, Idaho Cooperative Fish and Wildlife Research Unit, Department of Fish and Wildlife Sciences, University of Idaho</a:t>
            </a: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634"/>
    </mc:Choice>
    <mc:Fallback xmlns="">
      <p:transition spd="slow" advTm="156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Methods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fontScale="77500" lnSpcReduction="20000"/>
          </a:bodyPr>
          <a:lstStyle/>
          <a:p>
            <a:pPr>
              <a:buClrTx/>
            </a:pPr>
            <a:r>
              <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rPr>
              <a:t>Age</a:t>
            </a:r>
          </a:p>
          <a:p>
            <a:pPr>
              <a:buClrTx/>
            </a:pPr>
            <a:endPar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rPr>
              <a:t>Size selectivity</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SELECT (Millar and Fryer 1999)</a:t>
            </a:r>
          </a:p>
          <a:p>
            <a:pPr lvl="1">
              <a:buClrTx/>
            </a:pPr>
            <a:endParaRPr lang="en-US" sz="27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rPr>
              <a:t>Growth</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von </a:t>
            </a:r>
            <a:r>
              <a:rPr lang="en-US" sz="3100" dirty="0" err="1">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Bertalanffy</a:t>
            </a:r>
            <a:endPar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Mortality </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Total annual mortality </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p>
          <a:p>
            <a:pPr lvl="1">
              <a:buClrTx/>
            </a:pPr>
            <a:endParaRPr lang="en-US" sz="2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Reproduction </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Maturity</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Fecundity </a:t>
            </a:r>
            <a:endParaRPr lang="en-US" sz="31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01800"/>
            <a:ext cx="3388782" cy="4518376"/>
          </a:xfrm>
          <a:prstGeom prst="rect">
            <a:avLst/>
          </a:prstGeom>
          <a:effectLst>
            <a:outerShdw blurRad="190500" dist="190500" dir="2700000" algn="tl" rotWithShape="0">
              <a:prstClr val="black">
                <a:alpha val="65000"/>
              </a:prstClr>
            </a:outerShdw>
          </a:effectLst>
        </p:spPr>
      </p:pic>
    </p:spTree>
    <p:custDataLst>
      <p:tags r:id="rId1"/>
    </p:custDataLst>
    <p:extLst>
      <p:ext uri="{BB962C8B-B14F-4D97-AF65-F5344CB8AC3E}">
        <p14:creationId xmlns:p14="http://schemas.microsoft.com/office/powerpoint/2010/main" val="2287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Maturity</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a:bodyPr>
          <a:lstStyle/>
          <a:p>
            <a:pPr>
              <a:buClrTx/>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2135" t="4811" r="5340"/>
          <a:stretch/>
        </p:blipFill>
        <p:spPr>
          <a:xfrm>
            <a:off x="1219200" y="1623456"/>
            <a:ext cx="6705600" cy="4486834"/>
          </a:xfrm>
          <a:prstGeom prst="rect">
            <a:avLst/>
          </a:prstGeom>
          <a:effectLst>
            <a:outerShdw blurRad="190500" dist="190500" dir="2700000" algn="tl" rotWithShape="0">
              <a:prstClr val="black">
                <a:alpha val="65000"/>
              </a:prstClr>
            </a:outerShdw>
          </a:effectLst>
        </p:spPr>
      </p:pic>
      <p:sp>
        <p:nvSpPr>
          <p:cNvPr id="6" name="Rectangle 5"/>
          <p:cNvSpPr/>
          <p:nvPr/>
        </p:nvSpPr>
        <p:spPr>
          <a:xfrm>
            <a:off x="5410200" y="6248400"/>
            <a:ext cx="3198311" cy="430887"/>
          </a:xfrm>
          <a:prstGeom prst="rect">
            <a:avLst/>
          </a:prstGeom>
        </p:spPr>
        <p:txBody>
          <a:bodyPr wrap="none">
            <a:spAutoFit/>
          </a:bodyPr>
          <a:lstStyle/>
          <a:p>
            <a:pPr lvl="2">
              <a:buClrTx/>
            </a:pPr>
            <a:r>
              <a:rPr lang="en-US" sz="22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Chapman (1989)</a:t>
            </a:r>
          </a:p>
        </p:txBody>
      </p:sp>
      <p:sp>
        <p:nvSpPr>
          <p:cNvPr id="7" name="TextBox 6"/>
          <p:cNvSpPr txBox="1"/>
          <p:nvPr/>
        </p:nvSpPr>
        <p:spPr>
          <a:xfrm>
            <a:off x="-3962400" y="1470978"/>
            <a:ext cx="4487575" cy="2862322"/>
          </a:xfrm>
          <a:prstGeom prst="rect">
            <a:avLst/>
          </a:prstGeom>
          <a:solidFill>
            <a:schemeClr val="accent1">
              <a:lumMod val="75000"/>
            </a:schemeClr>
          </a:solidFill>
        </p:spPr>
        <p:txBody>
          <a:bodyPr wrap="none" rtlCol="0">
            <a:spAutoFit/>
          </a:bodyPr>
          <a:lstStyle/>
          <a:p>
            <a:r>
              <a:rPr lang="en-US" dirty="0" smtClean="0">
                <a:solidFill>
                  <a:schemeClr val="bg1"/>
                </a:solidFill>
              </a:rPr>
              <a:t>They used this data to estimate</a:t>
            </a:r>
            <a:br>
              <a:rPr lang="en-US" dirty="0" smtClean="0">
                <a:solidFill>
                  <a:schemeClr val="bg1"/>
                </a:solidFill>
              </a:rPr>
            </a:br>
            <a:r>
              <a:rPr lang="en-US" dirty="0" smtClean="0">
                <a:solidFill>
                  <a:schemeClr val="bg1"/>
                </a:solidFill>
              </a:rPr>
              <a:t>probability of female sexual maturity</a:t>
            </a:r>
            <a:br>
              <a:rPr lang="en-US" dirty="0" smtClean="0">
                <a:solidFill>
                  <a:schemeClr val="bg1"/>
                </a:solidFill>
              </a:rPr>
            </a:br>
            <a:r>
              <a:rPr lang="en-US" dirty="0" smtClean="0">
                <a:solidFill>
                  <a:schemeClr val="bg1"/>
                </a:solidFill>
              </a:rPr>
              <a:t>but this data is from 1983-1986</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is the assumption that this info still</a:t>
            </a:r>
            <a:br>
              <a:rPr lang="en-US" dirty="0" smtClean="0">
                <a:solidFill>
                  <a:schemeClr val="bg1"/>
                </a:solidFill>
              </a:rPr>
            </a:br>
            <a:r>
              <a:rPr lang="en-US" dirty="0" smtClean="0">
                <a:solidFill>
                  <a:schemeClr val="bg1"/>
                </a:solidFill>
              </a:rPr>
              <a:t>is valid adequate?</a:t>
            </a:r>
          </a:p>
          <a:p>
            <a:endParaRPr lang="en-US" dirty="0">
              <a:solidFill>
                <a:schemeClr val="bg1"/>
              </a:solidFill>
            </a:endParaRPr>
          </a:p>
          <a:p>
            <a:endParaRPr lang="en-US" dirty="0" smtClean="0">
              <a:solidFill>
                <a:schemeClr val="bg1"/>
              </a:solidFill>
            </a:endParaRPr>
          </a:p>
          <a:p>
            <a:r>
              <a:rPr lang="en-US" dirty="0" smtClean="0">
                <a:solidFill>
                  <a:schemeClr val="bg1"/>
                </a:solidFill>
              </a:rPr>
              <a:t>The plot appears to contain only 8 points</a:t>
            </a:r>
            <a:br>
              <a:rPr lang="en-US" dirty="0" smtClean="0">
                <a:solidFill>
                  <a:schemeClr val="bg1"/>
                </a:solidFill>
              </a:rPr>
            </a:br>
            <a:r>
              <a:rPr lang="en-US" dirty="0" smtClean="0">
                <a:solidFill>
                  <a:schemeClr val="bg1"/>
                </a:solidFill>
              </a:rPr>
              <a:t>of data for each sex, seems insufficient</a:t>
            </a:r>
          </a:p>
        </p:txBody>
      </p:sp>
    </p:spTree>
    <p:custDataLst>
      <p:tags r:id="rId1"/>
    </p:custDataLst>
    <p:extLst>
      <p:ext uri="{BB962C8B-B14F-4D97-AF65-F5344CB8AC3E}">
        <p14:creationId xmlns:p14="http://schemas.microsoft.com/office/powerpoint/2010/main" val="2210511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Fecundity</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a:bodyPr>
          <a:lstStyle/>
          <a:p>
            <a:pPr>
              <a:buClrTx/>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6" name="Rectangle 5"/>
          <p:cNvSpPr/>
          <p:nvPr/>
        </p:nvSpPr>
        <p:spPr>
          <a:xfrm>
            <a:off x="4953000" y="6248400"/>
            <a:ext cx="3640868" cy="430887"/>
          </a:xfrm>
          <a:prstGeom prst="rect">
            <a:avLst/>
          </a:prstGeom>
        </p:spPr>
        <p:txBody>
          <a:bodyPr wrap="none">
            <a:spAutoFit/>
          </a:bodyPr>
          <a:lstStyle/>
          <a:p>
            <a:pPr lvl="2">
              <a:buClrTx/>
            </a:pPr>
            <a:r>
              <a:rPr lang="en-US" sz="2200" i="1" dirty="0" err="1">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DeVore</a:t>
            </a:r>
            <a:r>
              <a:rPr lang="en-US" sz="22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et al. (1995)</a:t>
            </a:r>
          </a:p>
        </p:txBody>
      </p:sp>
      <p:pic>
        <p:nvPicPr>
          <p:cNvPr id="7" name="Picture 6">
            <a:extLst>
              <a:ext uri="{FF2B5EF4-FFF2-40B4-BE49-F238E27FC236}">
                <a16:creationId xmlns:a16="http://schemas.microsoft.com/office/drawing/2014/main" id="{E67FFC8A-F35A-4B92-81EB-2BC209636F45}"/>
              </a:ext>
            </a:extLst>
          </p:cNvPr>
          <p:cNvPicPr preferRelativeResize="0">
            <a:picLocks/>
          </p:cNvPicPr>
          <p:nvPr/>
        </p:nvPicPr>
        <p:blipFill>
          <a:blip r:embed="rId4" cstate="print"/>
          <a:stretch>
            <a:fillRect/>
          </a:stretch>
        </p:blipFill>
        <p:spPr>
          <a:xfrm>
            <a:off x="1239774" y="1676400"/>
            <a:ext cx="6664452" cy="4191000"/>
          </a:xfrm>
          <a:prstGeom prst="rect">
            <a:avLst/>
          </a:prstGeom>
          <a:effectLst>
            <a:outerShdw blurRad="190500" dist="190500" dir="2700000" algn="tl" rotWithShape="0">
              <a:prstClr val="black">
                <a:alpha val="65000"/>
              </a:prstClr>
            </a:outerShdw>
          </a:effectLst>
        </p:spPr>
      </p:pic>
      <p:sp>
        <p:nvSpPr>
          <p:cNvPr id="8" name="TextBox 7"/>
          <p:cNvSpPr txBox="1"/>
          <p:nvPr/>
        </p:nvSpPr>
        <p:spPr>
          <a:xfrm>
            <a:off x="-3962400" y="1470978"/>
            <a:ext cx="4026808" cy="2862322"/>
          </a:xfrm>
          <a:prstGeom prst="rect">
            <a:avLst/>
          </a:prstGeom>
          <a:solidFill>
            <a:schemeClr val="accent1">
              <a:lumMod val="75000"/>
            </a:schemeClr>
          </a:solidFill>
        </p:spPr>
        <p:txBody>
          <a:bodyPr wrap="none" rtlCol="0">
            <a:spAutoFit/>
          </a:bodyPr>
          <a:lstStyle/>
          <a:p>
            <a:r>
              <a:rPr lang="en-US" dirty="0" smtClean="0">
                <a:solidFill>
                  <a:schemeClr val="bg1"/>
                </a:solidFill>
              </a:rPr>
              <a:t>Mean fecundity at age estimated</a:t>
            </a:r>
            <a:br>
              <a:rPr lang="en-US" dirty="0" smtClean="0">
                <a:solidFill>
                  <a:schemeClr val="bg1"/>
                </a:solidFill>
              </a:rPr>
            </a:br>
            <a:r>
              <a:rPr lang="en-US" dirty="0" smtClean="0">
                <a:solidFill>
                  <a:schemeClr val="bg1"/>
                </a:solidFill>
              </a:rPr>
              <a:t>from data on the Columbia River</a:t>
            </a:r>
          </a:p>
          <a:p>
            <a:endParaRPr lang="en-US" dirty="0">
              <a:solidFill>
                <a:schemeClr val="bg1"/>
              </a:solidFill>
            </a:endParaRPr>
          </a:p>
          <a:p>
            <a:endParaRPr lang="en-US" dirty="0" smtClean="0">
              <a:solidFill>
                <a:schemeClr val="bg1"/>
              </a:solidFill>
            </a:endParaRPr>
          </a:p>
          <a:p>
            <a:r>
              <a:rPr lang="en-US" dirty="0" smtClean="0">
                <a:solidFill>
                  <a:schemeClr val="bg1"/>
                </a:solidFill>
              </a:rPr>
              <a:t>So what about </a:t>
            </a:r>
            <a:r>
              <a:rPr lang="en-US" u="sng" dirty="0" smtClean="0">
                <a:solidFill>
                  <a:schemeClr val="bg1"/>
                </a:solidFill>
              </a:rPr>
              <a:t>spatial effects</a:t>
            </a:r>
            <a:r>
              <a:rPr lang="en-US" dirty="0" smtClean="0">
                <a:solidFill>
                  <a:schemeClr val="bg1"/>
                </a:solidFill>
              </a:rPr>
              <a:t/>
            </a:r>
            <a:br>
              <a:rPr lang="en-US" dirty="0" smtClean="0">
                <a:solidFill>
                  <a:schemeClr val="bg1"/>
                </a:solidFill>
              </a:rPr>
            </a:br>
            <a:r>
              <a:rPr lang="en-US" dirty="0" smtClean="0">
                <a:solidFill>
                  <a:schemeClr val="bg1"/>
                </a:solidFill>
              </a:rPr>
              <a:t>(Columbia River is not Suisun Bay)</a:t>
            </a:r>
            <a:br>
              <a:rPr lang="en-US" dirty="0" smtClean="0">
                <a:solidFill>
                  <a:schemeClr val="bg1"/>
                </a:solidFill>
              </a:rPr>
            </a:br>
            <a:r>
              <a:rPr lang="en-US" dirty="0" smtClean="0">
                <a:solidFill>
                  <a:schemeClr val="bg1"/>
                </a:solidFill>
              </a:rPr>
              <a:t>and</a:t>
            </a:r>
          </a:p>
          <a:p>
            <a:r>
              <a:rPr lang="en-US" u="sng" dirty="0" smtClean="0">
                <a:solidFill>
                  <a:schemeClr val="bg1"/>
                </a:solidFill>
              </a:rPr>
              <a:t>Temporal effects </a:t>
            </a:r>
            <a:r>
              <a:rPr lang="en-US" dirty="0" smtClean="0">
                <a:solidFill>
                  <a:schemeClr val="bg1"/>
                </a:solidFill>
              </a:rPr>
              <a:t>(has the data used</a:t>
            </a:r>
            <a:br>
              <a:rPr lang="en-US" dirty="0" smtClean="0">
                <a:solidFill>
                  <a:schemeClr val="bg1"/>
                </a:solidFill>
              </a:rPr>
            </a:br>
            <a:r>
              <a:rPr lang="en-US" dirty="0" smtClean="0">
                <a:solidFill>
                  <a:schemeClr val="bg1"/>
                </a:solidFill>
              </a:rPr>
              <a:t>in a different time period applicable</a:t>
            </a:r>
            <a:br>
              <a:rPr lang="en-US" dirty="0" smtClean="0">
                <a:solidFill>
                  <a:schemeClr val="bg1"/>
                </a:solidFill>
              </a:rPr>
            </a:br>
            <a:r>
              <a:rPr lang="en-US" dirty="0" smtClean="0">
                <a:solidFill>
                  <a:schemeClr val="bg1"/>
                </a:solidFill>
              </a:rPr>
              <a:t>for today)</a:t>
            </a:r>
          </a:p>
        </p:txBody>
      </p:sp>
    </p:spTree>
    <p:custDataLst>
      <p:tags r:id="rId1"/>
    </p:custDataLst>
    <p:extLst>
      <p:ext uri="{BB962C8B-B14F-4D97-AF65-F5344CB8AC3E}">
        <p14:creationId xmlns:p14="http://schemas.microsoft.com/office/powerpoint/2010/main" val="4033465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Fecundity</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a:bodyPr>
          <a:lstStyle/>
          <a:p>
            <a:pPr>
              <a:buClrTx/>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5" name="Content Placeholder 1">
            <a:extLst>
              <a:ext uri="{FF2B5EF4-FFF2-40B4-BE49-F238E27FC236}">
                <a16:creationId xmlns:a16="http://schemas.microsoft.com/office/drawing/2014/main" id="{D4FFFC00-70D5-4F91-A9DC-C618699D6BCA}"/>
              </a:ext>
            </a:extLst>
          </p:cNvPr>
          <p:cNvGraphicFramePr>
            <a:graphicFrameLocks/>
          </p:cNvGraphicFramePr>
          <p:nvPr>
            <p:extLst>
              <p:ext uri="{D42A27DB-BD31-4B8C-83A1-F6EECF244321}">
                <p14:modId xmlns:p14="http://schemas.microsoft.com/office/powerpoint/2010/main" val="1628140386"/>
              </p:ext>
            </p:extLst>
          </p:nvPr>
        </p:nvGraphicFramePr>
        <p:xfrm>
          <a:off x="304801" y="1997154"/>
          <a:ext cx="8534399" cy="3184444"/>
        </p:xfrm>
        <a:graphic>
          <a:graphicData uri="http://schemas.openxmlformats.org/drawingml/2006/table">
            <a:tbl>
              <a:tblPr firstRow="1" bandRow="1">
                <a:tableStyleId>{073A0DAA-6AF3-43AB-8588-CEC1D06C72B9}</a:tableStyleId>
              </a:tblPr>
              <a:tblGrid>
                <a:gridCol w="3272506">
                  <a:extLst>
                    <a:ext uri="{9D8B030D-6E8A-4147-A177-3AD203B41FA5}">
                      <a16:colId xmlns:a16="http://schemas.microsoft.com/office/drawing/2014/main" val="20000"/>
                    </a:ext>
                  </a:extLst>
                </a:gridCol>
                <a:gridCol w="2776813">
                  <a:extLst>
                    <a:ext uri="{9D8B030D-6E8A-4147-A177-3AD203B41FA5}">
                      <a16:colId xmlns:a16="http://schemas.microsoft.com/office/drawing/2014/main" val="20001"/>
                    </a:ext>
                  </a:extLst>
                </a:gridCol>
                <a:gridCol w="2485080">
                  <a:extLst>
                    <a:ext uri="{9D8B030D-6E8A-4147-A177-3AD203B41FA5}">
                      <a16:colId xmlns:a16="http://schemas.microsoft.com/office/drawing/2014/main" val="20002"/>
                    </a:ext>
                  </a:extLst>
                </a:gridCol>
              </a:tblGrid>
              <a:tr h="943239">
                <a:tc>
                  <a:txBody>
                    <a:bodyPr/>
                    <a:lstStyle/>
                    <a:p>
                      <a:pPr algn="ctr"/>
                      <a:endPar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lgn="ctr"/>
                      <a:r>
                        <a:rPr lang="en-US" sz="2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Fork length</a:t>
                      </a:r>
                      <a:r>
                        <a:rPr lang="en-US" sz="2400" baseline="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(cm)</a:t>
                      </a:r>
                      <a:endParaRPr lang="en-US" sz="2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aseline="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DeVore</a:t>
                      </a:r>
                      <a:r>
                        <a:rPr lang="en-US" sz="2400" baseline="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et al. (1995)</a:t>
                      </a:r>
                      <a:endParaRPr lang="en-US" sz="2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aseline="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Chapman et al. (1996)</a:t>
                      </a:r>
                      <a:endParaRPr lang="en-US" sz="2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125 </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105,256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92,484</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145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162,837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149,415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165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238,087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226,861</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185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333,286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328,361</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195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389,076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389,267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286486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Population Modeling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331620" y="3752258"/>
            <a:ext cx="762000" cy="247650"/>
          </a:xfrm>
          <a:prstGeom prst="rect">
            <a:avLst/>
          </a:prstGeom>
          <a:scene3d>
            <a:camera prst="orthographicFront">
              <a:rot lat="0" lon="10800000" rev="0"/>
            </a:camera>
            <a:lightRig rig="threePt" dir="t"/>
          </a:scene3d>
        </p:spPr>
      </p:pic>
      <p:pic>
        <p:nvPicPr>
          <p:cNvPr id="64" name="Picture 63"/>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6506968" y="3350255"/>
            <a:ext cx="2432785" cy="905969"/>
          </a:xfrm>
          <a:prstGeom prst="rect">
            <a:avLst/>
          </a:prstGeom>
          <a:effectLst>
            <a:outerShdw blurRad="190500" dist="190500" dir="2700000" algn="ctr" rotWithShape="0">
              <a:srgbClr val="000000">
                <a:alpha val="65000"/>
              </a:srgbClr>
            </a:outerShdw>
          </a:effectLst>
        </p:spPr>
      </p:pic>
      <p:grpSp>
        <p:nvGrpSpPr>
          <p:cNvPr id="4" name="Group 3"/>
          <p:cNvGrpSpPr/>
          <p:nvPr/>
        </p:nvGrpSpPr>
        <p:grpSpPr>
          <a:xfrm>
            <a:off x="308377" y="1676400"/>
            <a:ext cx="8527245" cy="3560124"/>
            <a:chOff x="201406" y="1521744"/>
            <a:chExt cx="8527245" cy="3560124"/>
          </a:xfrm>
        </p:grpSpPr>
        <p:grpSp>
          <p:nvGrpSpPr>
            <p:cNvPr id="76" name="Group 75"/>
            <p:cNvGrpSpPr/>
            <p:nvPr/>
          </p:nvGrpSpPr>
          <p:grpSpPr>
            <a:xfrm flipH="1">
              <a:off x="201406" y="3415909"/>
              <a:ext cx="994607" cy="813554"/>
              <a:chOff x="152400" y="3800129"/>
              <a:chExt cx="1318356" cy="764690"/>
            </a:xfrm>
            <a:effectLst>
              <a:outerShdw blurRad="50800" dist="38100" dir="2700000" algn="tl" rotWithShape="0">
                <a:prstClr val="black">
                  <a:alpha val="40000"/>
                </a:prstClr>
              </a:outerShdw>
            </a:effectLst>
          </p:grpSpPr>
          <p:pic>
            <p:nvPicPr>
              <p:cNvPr id="44" name="Picture 43"/>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52400" y="4107619"/>
                <a:ext cx="762000" cy="247650"/>
              </a:xfrm>
              <a:prstGeom prst="rect">
                <a:avLst/>
              </a:prstGeom>
              <a:effectLst>
                <a:outerShdw blurRad="190500" dist="190500" dir="2700000" algn="ctr" rotWithShape="0">
                  <a:srgbClr val="000000">
                    <a:alpha val="65000"/>
                  </a:srgbClr>
                </a:outerShdw>
              </a:effectLst>
            </p:spPr>
          </p:pic>
          <p:pic>
            <p:nvPicPr>
              <p:cNvPr id="45" name="Picture 44"/>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470026" y="4212394"/>
                <a:ext cx="762000" cy="247650"/>
              </a:xfrm>
              <a:prstGeom prst="rect">
                <a:avLst/>
              </a:prstGeom>
              <a:effectLst>
                <a:outerShdw blurRad="190500" dist="190500" dir="2700000" algn="ctr" rotWithShape="0">
                  <a:srgbClr val="000000">
                    <a:alpha val="65000"/>
                  </a:srgbClr>
                </a:outerShdw>
              </a:effectLst>
            </p:spPr>
          </p:pic>
          <p:pic>
            <p:nvPicPr>
              <p:cNvPr id="46" name="Picture 45"/>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65226" y="4317169"/>
                <a:ext cx="762000" cy="247650"/>
              </a:xfrm>
              <a:prstGeom prst="rect">
                <a:avLst/>
              </a:prstGeom>
              <a:effectLst>
                <a:outerShdw blurRad="190500" dist="190500" dir="2700000" algn="ctr" rotWithShape="0">
                  <a:srgbClr val="000000">
                    <a:alpha val="65000"/>
                  </a:srgbClr>
                </a:outerShdw>
              </a:effectLst>
            </p:spPr>
          </p:pic>
          <p:pic>
            <p:nvPicPr>
              <p:cNvPr id="47" name="Picture 46"/>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708756" y="4059811"/>
                <a:ext cx="762000" cy="247650"/>
              </a:xfrm>
              <a:prstGeom prst="rect">
                <a:avLst/>
              </a:prstGeom>
              <a:effectLst>
                <a:outerShdw blurRad="190500" dist="190500" dir="2700000" algn="ctr" rotWithShape="0">
                  <a:srgbClr val="000000">
                    <a:alpha val="65000"/>
                  </a:srgbClr>
                </a:outerShdw>
              </a:effectLst>
            </p:spPr>
          </p:pic>
          <p:pic>
            <p:nvPicPr>
              <p:cNvPr id="48" name="Picture 47"/>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455503" y="3923954"/>
                <a:ext cx="762000" cy="247650"/>
              </a:xfrm>
              <a:prstGeom prst="rect">
                <a:avLst/>
              </a:prstGeom>
              <a:effectLst>
                <a:outerShdw blurRad="190500" dist="190500" dir="2700000" algn="ctr" rotWithShape="0">
                  <a:srgbClr val="000000">
                    <a:alpha val="65000"/>
                  </a:srgbClr>
                </a:outerShdw>
              </a:effectLst>
            </p:spPr>
          </p:pic>
          <p:pic>
            <p:nvPicPr>
              <p:cNvPr id="49" name="Picture 48"/>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226903" y="3800129"/>
                <a:ext cx="762000" cy="247650"/>
              </a:xfrm>
              <a:prstGeom prst="rect">
                <a:avLst/>
              </a:prstGeom>
              <a:effectLst>
                <a:outerShdw blurRad="190500" dist="190500" dir="2700000" algn="ctr" rotWithShape="0">
                  <a:srgbClr val="000000">
                    <a:alpha val="65000"/>
                  </a:srgbClr>
                </a:outerShdw>
              </a:effectLst>
            </p:spPr>
          </p:pic>
        </p:grpSp>
        <p:pic>
          <p:nvPicPr>
            <p:cNvPr id="60" name="Picture 59"/>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3847981" y="3823531"/>
              <a:ext cx="2103436" cy="664731"/>
            </a:xfrm>
            <a:prstGeom prst="rect">
              <a:avLst/>
            </a:prstGeom>
            <a:effectLst>
              <a:outerShdw blurRad="190500" dist="190500" dir="2700000" algn="ctr" rotWithShape="0">
                <a:srgbClr val="000000">
                  <a:alpha val="65000"/>
                </a:srgbClr>
              </a:outerShdw>
            </a:effectLst>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3898813" y="3549580"/>
              <a:ext cx="1681041" cy="531245"/>
            </a:xfrm>
            <a:prstGeom prst="rect">
              <a:avLst/>
            </a:prstGeom>
            <a:effectLst>
              <a:outerShdw blurRad="190500" dist="190500" dir="2700000" algn="ctr" rotWithShape="0">
                <a:srgbClr val="000000">
                  <a:alpha val="65000"/>
                </a:srgbClr>
              </a:outerShdw>
            </a:effectLst>
          </p:spPr>
        </p:pic>
        <p:pic>
          <p:nvPicPr>
            <p:cNvPr id="66" name="Picture 65"/>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4025998" y="3178160"/>
              <a:ext cx="1940963" cy="613386"/>
            </a:xfrm>
            <a:prstGeom prst="rect">
              <a:avLst/>
            </a:prstGeom>
            <a:effectLst>
              <a:outerShdw blurRad="190500" dist="190500" dir="2700000" algn="ctr" rotWithShape="0">
                <a:srgbClr val="000000">
                  <a:alpha val="65000"/>
                </a:srgbClr>
              </a:outerShdw>
            </a:effectLst>
          </p:spPr>
        </p:pic>
        <p:grpSp>
          <p:nvGrpSpPr>
            <p:cNvPr id="80" name="Group 79"/>
            <p:cNvGrpSpPr/>
            <p:nvPr/>
          </p:nvGrpSpPr>
          <p:grpSpPr>
            <a:xfrm flipH="1">
              <a:off x="1620764" y="3404879"/>
              <a:ext cx="1494886" cy="1019923"/>
              <a:chOff x="1458248" y="3664262"/>
              <a:chExt cx="1587687" cy="1105172"/>
            </a:xfrm>
          </p:grpSpPr>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458248" y="3664262"/>
                <a:ext cx="1226617" cy="398650"/>
              </a:xfrm>
              <a:prstGeom prst="rect">
                <a:avLst/>
              </a:prstGeom>
              <a:effectLst>
                <a:outerShdw blurRad="190500" dist="190500" dir="2700000" algn="ctr" rotWithShape="0">
                  <a:srgbClr val="000000">
                    <a:alpha val="65000"/>
                  </a:srgbClr>
                </a:outerShdw>
              </a:effectLst>
            </p:spPr>
          </p:pic>
          <p:grpSp>
            <p:nvGrpSpPr>
              <p:cNvPr id="79" name="Group 78"/>
              <p:cNvGrpSpPr/>
              <p:nvPr/>
            </p:nvGrpSpPr>
            <p:grpSpPr>
              <a:xfrm>
                <a:off x="1608432" y="3859843"/>
                <a:ext cx="1437503" cy="909591"/>
                <a:chOff x="1652080" y="3806229"/>
                <a:chExt cx="1437503" cy="909591"/>
              </a:xfrm>
            </p:grpSpPr>
            <p:grpSp>
              <p:nvGrpSpPr>
                <p:cNvPr id="78" name="Group 77"/>
                <p:cNvGrpSpPr/>
                <p:nvPr/>
              </p:nvGrpSpPr>
              <p:grpSpPr>
                <a:xfrm>
                  <a:off x="1652080" y="3806229"/>
                  <a:ext cx="1381440" cy="909591"/>
                  <a:chOff x="1652080" y="3806229"/>
                  <a:chExt cx="1381440" cy="909591"/>
                </a:xfrm>
              </p:grpSpPr>
              <p:pic>
                <p:nvPicPr>
                  <p:cNvPr id="67" name="Picture 66"/>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725168" y="3806229"/>
                    <a:ext cx="1308352" cy="425215"/>
                  </a:xfrm>
                  <a:prstGeom prst="rect">
                    <a:avLst/>
                  </a:prstGeom>
                  <a:effectLst>
                    <a:outerShdw blurRad="190500" dist="190500" dir="2700000" algn="ctr" rotWithShape="0">
                      <a:srgbClr val="000000">
                        <a:alpha val="65000"/>
                      </a:srgbClr>
                    </a:outerShdw>
                  </a:effectLst>
                </p:spPr>
              </p:pic>
              <p:pic>
                <p:nvPicPr>
                  <p:cNvPr id="68" name="Picture 67"/>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724762" y="4072085"/>
                    <a:ext cx="1226617" cy="398651"/>
                  </a:xfrm>
                  <a:prstGeom prst="rect">
                    <a:avLst/>
                  </a:prstGeom>
                  <a:effectLst>
                    <a:outerShdw blurRad="190500" dist="190500" dir="2700000" algn="ctr" rotWithShape="0">
                      <a:srgbClr val="000000">
                        <a:alpha val="65000"/>
                      </a:srgbClr>
                    </a:outerShdw>
                  </a:effectLst>
                </p:spPr>
              </p:pic>
              <p:pic>
                <p:nvPicPr>
                  <p:cNvPr id="69" name="Picture 68"/>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652080" y="4317169"/>
                    <a:ext cx="1226617" cy="398651"/>
                  </a:xfrm>
                  <a:prstGeom prst="rect">
                    <a:avLst/>
                  </a:prstGeom>
                  <a:effectLst>
                    <a:outerShdw blurRad="190500" dist="190500" dir="2700000" algn="ctr" rotWithShape="0">
                      <a:srgbClr val="000000">
                        <a:alpha val="65000"/>
                      </a:srgbClr>
                    </a:outerShdw>
                  </a:effectLst>
                </p:spPr>
              </p:pic>
            </p:grpSp>
            <p:pic>
              <p:nvPicPr>
                <p:cNvPr id="70" name="Picture 69"/>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862966" y="4202869"/>
                  <a:ext cx="1226617" cy="398651"/>
                </a:xfrm>
                <a:prstGeom prst="rect">
                  <a:avLst/>
                </a:prstGeom>
                <a:effectLst>
                  <a:outerShdw blurRad="190500" dist="190500" dir="2700000" algn="ctr" rotWithShape="0">
                    <a:srgbClr val="000000">
                      <a:alpha val="65000"/>
                    </a:srgbClr>
                  </a:outerShdw>
                </a:effectLst>
              </p:spPr>
            </p:pic>
          </p:grpSp>
        </p:grpSp>
        <p:pic>
          <p:nvPicPr>
            <p:cNvPr id="72" name="Picture 71"/>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6543042" y="3721347"/>
              <a:ext cx="2185609" cy="813921"/>
            </a:xfrm>
            <a:prstGeom prst="rect">
              <a:avLst/>
            </a:prstGeom>
            <a:effectLst>
              <a:outerShdw blurRad="190500" dist="190500" dir="2700000" algn="ctr" rotWithShape="0">
                <a:srgbClr val="000000">
                  <a:alpha val="65000"/>
                </a:srgbClr>
              </a:outerShdw>
            </a:effectLst>
          </p:spPr>
        </p:pic>
        <p:sp>
          <p:nvSpPr>
            <p:cNvPr id="81" name="TextBox 80"/>
            <p:cNvSpPr txBox="1"/>
            <p:nvPr/>
          </p:nvSpPr>
          <p:spPr>
            <a:xfrm>
              <a:off x="427834" y="4650981"/>
              <a:ext cx="878767" cy="430887"/>
            </a:xfrm>
            <a:prstGeom prst="rect">
              <a:avLst/>
            </a:prstGeom>
            <a:noFill/>
          </p:spPr>
          <p:txBody>
            <a:bodyPr wrap="non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age 0</a:t>
              </a:r>
            </a:p>
          </p:txBody>
        </p:sp>
        <p:sp>
          <p:nvSpPr>
            <p:cNvPr id="83" name="TextBox 82"/>
            <p:cNvSpPr txBox="1"/>
            <p:nvPr/>
          </p:nvSpPr>
          <p:spPr>
            <a:xfrm>
              <a:off x="2150093" y="4650981"/>
              <a:ext cx="878767"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age 1</a:t>
              </a:r>
            </a:p>
          </p:txBody>
        </p:sp>
        <p:sp>
          <p:nvSpPr>
            <p:cNvPr id="85" name="TextBox 84"/>
            <p:cNvSpPr txBox="1"/>
            <p:nvPr/>
          </p:nvSpPr>
          <p:spPr>
            <a:xfrm>
              <a:off x="7208229" y="4645944"/>
              <a:ext cx="1326004"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age  20+</a:t>
              </a:r>
              <a:endParaRPr lang="en-US" sz="2200" i="1" dirty="0">
                <a:latin typeface="Tahoma" panose="020B0604030504040204" pitchFamily="34" charset="0"/>
                <a:ea typeface="Tahoma" panose="020B0604030504040204" pitchFamily="34" charset="0"/>
                <a:cs typeface="Tahoma" panose="020B0604030504040204" pitchFamily="34" charset="0"/>
              </a:endParaRPr>
            </a:p>
          </p:txBody>
        </p:sp>
        <p:sp>
          <p:nvSpPr>
            <p:cNvPr id="90" name="Arrow: Curved Down 89"/>
            <p:cNvSpPr/>
            <p:nvPr/>
          </p:nvSpPr>
          <p:spPr>
            <a:xfrm>
              <a:off x="397046" y="2322685"/>
              <a:ext cx="4778244" cy="905118"/>
            </a:xfrm>
            <a:prstGeom prst="curvedDownArrow">
              <a:avLst/>
            </a:prstGeom>
            <a:solidFill>
              <a:schemeClr val="tx1"/>
            </a:solidFill>
            <a:ln>
              <a:solidFill>
                <a:schemeClr val="tx1"/>
              </a:solidFill>
            </a:ln>
            <a:scene3d>
              <a:camera prst="orthographicFront">
                <a:rot lat="0" lon="1079997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Arrow: Curved Down 91"/>
            <p:cNvSpPr/>
            <p:nvPr/>
          </p:nvSpPr>
          <p:spPr>
            <a:xfrm>
              <a:off x="339845" y="1902744"/>
              <a:ext cx="7914689" cy="1470465"/>
            </a:xfrm>
            <a:prstGeom prst="curvedDownArrow">
              <a:avLst/>
            </a:prstGeom>
            <a:solidFill>
              <a:schemeClr val="tx1"/>
            </a:solidFill>
            <a:ln>
              <a:solidFill>
                <a:schemeClr val="tx1"/>
              </a:solidFill>
            </a:ln>
            <a:scene3d>
              <a:camera prst="orthographicFront">
                <a:rot lat="0" lon="10799978" rev="0"/>
              </a:camera>
              <a:lightRig rig="threePt" dir="t"/>
            </a:scene3d>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99" name="Group 98"/>
            <p:cNvGrpSpPr/>
            <p:nvPr/>
          </p:nvGrpSpPr>
          <p:grpSpPr>
            <a:xfrm>
              <a:off x="1244885" y="3809154"/>
              <a:ext cx="485928" cy="418988"/>
              <a:chOff x="1112170" y="3960172"/>
              <a:chExt cx="485928" cy="418988"/>
            </a:xfrm>
          </p:grpSpPr>
          <p:sp>
            <p:nvSpPr>
              <p:cNvPr id="8" name="Arrow: Right 7"/>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1122804" y="3960172"/>
                <a:ext cx="370614"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0</a:t>
                </a:r>
              </a:p>
            </p:txBody>
          </p:sp>
        </p:grpSp>
        <p:grpSp>
          <p:nvGrpSpPr>
            <p:cNvPr id="100" name="Group 99"/>
            <p:cNvGrpSpPr/>
            <p:nvPr/>
          </p:nvGrpSpPr>
          <p:grpSpPr>
            <a:xfrm>
              <a:off x="2991379" y="3804449"/>
              <a:ext cx="485928" cy="420334"/>
              <a:chOff x="1112170" y="3958826"/>
              <a:chExt cx="485928" cy="420334"/>
            </a:xfrm>
          </p:grpSpPr>
          <p:sp>
            <p:nvSpPr>
              <p:cNvPr id="101" name="Arrow: Right 100"/>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1134120" y="3958826"/>
                <a:ext cx="370614"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grpSp>
        <p:grpSp>
          <p:nvGrpSpPr>
            <p:cNvPr id="103" name="Group 102"/>
            <p:cNvGrpSpPr/>
            <p:nvPr/>
          </p:nvGrpSpPr>
          <p:grpSpPr>
            <a:xfrm>
              <a:off x="5701261" y="3809154"/>
              <a:ext cx="485928" cy="418988"/>
              <a:chOff x="1112170" y="3960172"/>
              <a:chExt cx="485928" cy="418988"/>
            </a:xfrm>
          </p:grpSpPr>
          <p:sp>
            <p:nvSpPr>
              <p:cNvPr id="104" name="Arrow: Right 103"/>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1122804" y="3960172"/>
                <a:ext cx="453970"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grpSp>
        <p:sp>
          <p:nvSpPr>
            <p:cNvPr id="110" name="TextBox 109"/>
            <p:cNvSpPr txBox="1"/>
            <p:nvPr/>
          </p:nvSpPr>
          <p:spPr>
            <a:xfrm>
              <a:off x="6185942" y="3854867"/>
              <a:ext cx="373820"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109" name="TextBox 108"/>
            <p:cNvSpPr txBox="1"/>
            <p:nvPr/>
          </p:nvSpPr>
          <p:spPr>
            <a:xfrm>
              <a:off x="3425807" y="3838781"/>
              <a:ext cx="373820"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p>
          </p:txBody>
        </p:sp>
        <p:grpSp>
          <p:nvGrpSpPr>
            <p:cNvPr id="51" name="Group 50"/>
            <p:cNvGrpSpPr/>
            <p:nvPr/>
          </p:nvGrpSpPr>
          <p:grpSpPr>
            <a:xfrm>
              <a:off x="3687131" y="3809873"/>
              <a:ext cx="450203" cy="416328"/>
              <a:chOff x="1052172" y="3962832"/>
              <a:chExt cx="545926" cy="416328"/>
            </a:xfrm>
          </p:grpSpPr>
          <p:sp>
            <p:nvSpPr>
              <p:cNvPr id="52" name="Arrow: Right 100"/>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052172" y="3962832"/>
                <a:ext cx="449415"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grpSp>
        <p:grpSp>
          <p:nvGrpSpPr>
            <p:cNvPr id="54" name="Group 53"/>
            <p:cNvGrpSpPr/>
            <p:nvPr/>
          </p:nvGrpSpPr>
          <p:grpSpPr>
            <a:xfrm>
              <a:off x="6451271" y="3810484"/>
              <a:ext cx="453970" cy="416328"/>
              <a:chOff x="1052172" y="3962832"/>
              <a:chExt cx="550494" cy="416328"/>
            </a:xfrm>
          </p:grpSpPr>
          <p:sp>
            <p:nvSpPr>
              <p:cNvPr id="55" name="Arrow: Right 100"/>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1052172" y="3962832"/>
                <a:ext cx="550494"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19</a:t>
                </a:r>
                <a:endParaRPr lang="en-US" i="1" baseline="-25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58" name="Rectangle 57"/>
            <p:cNvSpPr/>
            <p:nvPr/>
          </p:nvSpPr>
          <p:spPr>
            <a:xfrm>
              <a:off x="5684229" y="1521744"/>
              <a:ext cx="2819400" cy="43088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i="1" dirty="0">
                  <a:latin typeface="Tahoma" panose="020B0604030504040204" pitchFamily="34" charset="0"/>
                  <a:ea typeface="Tahoma" panose="020B0604030504040204" pitchFamily="34" charset="0"/>
                  <a:cs typeface="Tahoma" panose="020B0604030504040204" pitchFamily="34" charset="0"/>
                </a:rPr>
                <a:t>R</a:t>
              </a:r>
              <a:r>
                <a:rPr lang="en-US" sz="2200" baseline="-25000" dirty="0">
                  <a:latin typeface="Tahoma" panose="020B0604030504040204" pitchFamily="34" charset="0"/>
                  <a:ea typeface="Tahoma" panose="020B0604030504040204" pitchFamily="34" charset="0"/>
                  <a:cs typeface="Tahoma" panose="020B0604030504040204" pitchFamily="34" charset="0"/>
                </a:rPr>
                <a:t>i</a:t>
              </a:r>
              <a:r>
                <a:rPr lang="en-US" sz="2200" dirty="0">
                  <a:latin typeface="Tahoma" panose="020B0604030504040204" pitchFamily="34" charset="0"/>
                  <a:ea typeface="Tahoma" panose="020B0604030504040204" pitchFamily="34" charset="0"/>
                  <a:cs typeface="Tahoma" panose="020B0604030504040204" pitchFamily="34" charset="0"/>
                </a:rPr>
                <a:t> = </a:t>
              </a:r>
              <a:r>
                <a:rPr lang="en-US" sz="2200" i="1" dirty="0">
                  <a:latin typeface="Tahoma" panose="020B0604030504040204" pitchFamily="34" charset="0"/>
                  <a:ea typeface="Tahoma" panose="020B0604030504040204" pitchFamily="34" charset="0"/>
                  <a:cs typeface="Tahoma" panose="020B0604030504040204" pitchFamily="34" charset="0"/>
                </a:rPr>
                <a:t>P</a:t>
              </a:r>
              <a:r>
                <a:rPr lang="en-US" sz="2200" baseline="-25000" dirty="0">
                  <a:latin typeface="Tahoma" panose="020B0604030504040204" pitchFamily="34" charset="0"/>
                  <a:ea typeface="Tahoma" panose="020B0604030504040204" pitchFamily="34" charset="0"/>
                  <a:cs typeface="Tahoma" panose="020B0604030504040204" pitchFamily="34" charset="0"/>
                </a:rPr>
                <a:t>i</a:t>
              </a:r>
              <a:r>
                <a:rPr lang="en-US" sz="2200" dirty="0">
                  <a:latin typeface="Tahoma" panose="020B0604030504040204" pitchFamily="34" charset="0"/>
                  <a:ea typeface="Tahoma" panose="020B0604030504040204" pitchFamily="34" charset="0"/>
                  <a:cs typeface="Tahoma" panose="020B0604030504040204" pitchFamily="34" charset="0"/>
                </a:rPr>
                <a:t> × </a:t>
              </a:r>
              <a:r>
                <a:rPr lang="en-US" sz="2200" i="1" dirty="0">
                  <a:latin typeface="Tahoma" panose="020B0604030504040204" pitchFamily="34" charset="0"/>
                  <a:ea typeface="Tahoma" panose="020B0604030504040204" pitchFamily="34" charset="0"/>
                  <a:cs typeface="Tahoma" panose="020B0604030504040204" pitchFamily="34" charset="0"/>
                </a:rPr>
                <a:t>f</a:t>
              </a:r>
              <a:r>
                <a:rPr lang="en-US" sz="2200" baseline="-25000" dirty="0">
                  <a:latin typeface="Tahoma" panose="020B0604030504040204" pitchFamily="34" charset="0"/>
                  <a:ea typeface="Tahoma" panose="020B0604030504040204" pitchFamily="34" charset="0"/>
                  <a:cs typeface="Tahoma" panose="020B0604030504040204" pitchFamily="34" charset="0"/>
                </a:rPr>
                <a:t>i</a:t>
              </a:r>
              <a:r>
                <a:rPr lang="en-US" sz="2200" dirty="0">
                  <a:latin typeface="Tahoma" panose="020B0604030504040204" pitchFamily="34" charset="0"/>
                  <a:ea typeface="Tahoma" panose="020B0604030504040204" pitchFamily="34" charset="0"/>
                  <a:cs typeface="Tahoma" panose="020B0604030504040204" pitchFamily="34" charset="0"/>
                </a:rPr>
                <a:t> × </a:t>
              </a:r>
              <a:r>
                <a:rPr lang="en-US" sz="2200" i="1" dirty="0">
                  <a:latin typeface="Tahoma" panose="020B0604030504040204" pitchFamily="34" charset="0"/>
                  <a:ea typeface="Tahoma" panose="020B0604030504040204" pitchFamily="34" charset="0"/>
                  <a:cs typeface="Tahoma" panose="020B0604030504040204" pitchFamily="34" charset="0"/>
                </a:rPr>
                <a:t>a</a:t>
              </a:r>
              <a:r>
                <a:rPr lang="en-US" sz="2200" dirty="0">
                  <a:latin typeface="Tahoma" panose="020B0604030504040204" pitchFamily="34" charset="0"/>
                  <a:ea typeface="Tahoma" panose="020B0604030504040204" pitchFamily="34" charset="0"/>
                  <a:cs typeface="Tahoma" panose="020B0604030504040204" pitchFamily="34" charset="0"/>
                </a:rPr>
                <a:t> × </a:t>
              </a:r>
              <a:r>
                <a:rPr lang="en-US" sz="2200" i="1" dirty="0">
                  <a:latin typeface="Tahoma" panose="020B0604030504040204" pitchFamily="34" charset="0"/>
                  <a:ea typeface="Tahoma" panose="020B0604030504040204" pitchFamily="34" charset="0"/>
                  <a:cs typeface="Tahoma" panose="020B0604030504040204" pitchFamily="34" charset="0"/>
                </a:rPr>
                <a:t>s</a:t>
              </a:r>
              <a:r>
                <a:rPr lang="en-US" sz="2200" i="1" baseline="-25000" dirty="0">
                  <a:latin typeface="Tahoma" panose="020B0604030504040204" pitchFamily="34" charset="0"/>
                  <a:ea typeface="Tahoma" panose="020B0604030504040204" pitchFamily="34" charset="0"/>
                  <a:cs typeface="Tahoma" panose="020B0604030504040204" pitchFamily="34" charset="0"/>
                </a:rPr>
                <a:t>i</a:t>
              </a:r>
              <a:endParaRPr lang="en-US" sz="22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84" name="TextBox 83"/>
            <p:cNvSpPr txBox="1"/>
            <p:nvPr/>
          </p:nvSpPr>
          <p:spPr>
            <a:xfrm>
              <a:off x="4697881" y="4650981"/>
              <a:ext cx="1032655"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age 10</a:t>
              </a:r>
            </a:p>
          </p:txBody>
        </p:sp>
      </p:grpSp>
      <p:sp>
        <p:nvSpPr>
          <p:cNvPr id="57" name="Arrow: Curved Down 56">
            <a:extLst>
              <a:ext uri="{FF2B5EF4-FFF2-40B4-BE49-F238E27FC236}">
                <a16:creationId xmlns:a16="http://schemas.microsoft.com/office/drawing/2014/main" id="{F1D69CC1-1579-4CF6-9EDB-267BDED5C402}"/>
              </a:ext>
            </a:extLst>
          </p:cNvPr>
          <p:cNvSpPr/>
          <p:nvPr/>
        </p:nvSpPr>
        <p:spPr>
          <a:xfrm flipV="1">
            <a:off x="6781800" y="4800599"/>
            <a:ext cx="2131977" cy="990599"/>
          </a:xfrm>
          <a:prstGeom prst="curvedDownArrow">
            <a:avLst/>
          </a:prstGeom>
          <a:solidFill>
            <a:schemeClr val="tx1"/>
          </a:solidFill>
          <a:ln>
            <a:solidFill>
              <a:schemeClr val="tx1"/>
            </a:solidFill>
          </a:ln>
          <a:scene3d>
            <a:camera prst="orthographicFront">
              <a:rot lat="0" lon="1079997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p:cNvSpPr txBox="1"/>
          <p:nvPr/>
        </p:nvSpPr>
        <p:spPr>
          <a:xfrm>
            <a:off x="-3962400" y="1470978"/>
            <a:ext cx="3640227" cy="2031325"/>
          </a:xfrm>
          <a:prstGeom prst="rect">
            <a:avLst/>
          </a:prstGeom>
          <a:solidFill>
            <a:schemeClr val="accent1">
              <a:lumMod val="75000"/>
            </a:schemeClr>
          </a:solidFill>
        </p:spPr>
        <p:txBody>
          <a:bodyPr wrap="none" rtlCol="0">
            <a:spAutoFit/>
          </a:bodyPr>
          <a:lstStyle/>
          <a:p>
            <a:r>
              <a:rPr lang="en-US" dirty="0" smtClean="0">
                <a:solidFill>
                  <a:schemeClr val="bg1"/>
                </a:solidFill>
              </a:rPr>
              <a:t>The </a:t>
            </a:r>
            <a:r>
              <a:rPr lang="en-US" dirty="0" err="1" smtClean="0">
                <a:solidFill>
                  <a:schemeClr val="bg1"/>
                </a:solidFill>
              </a:rPr>
              <a:t>Ri</a:t>
            </a:r>
            <a:r>
              <a:rPr lang="en-US" dirty="0" smtClean="0">
                <a:solidFill>
                  <a:schemeClr val="bg1"/>
                </a:solidFill>
              </a:rPr>
              <a:t> (reproductive rate for age</a:t>
            </a:r>
            <a:br>
              <a:rPr lang="en-US" dirty="0" smtClean="0">
                <a:solidFill>
                  <a:schemeClr val="bg1"/>
                </a:solidFill>
              </a:rPr>
            </a:br>
            <a:r>
              <a:rPr lang="en-US" dirty="0" smtClean="0">
                <a:solidFill>
                  <a:schemeClr val="bg1"/>
                </a:solidFill>
              </a:rPr>
              <a:t>class </a:t>
            </a:r>
            <a:r>
              <a:rPr lang="en-US" dirty="0" err="1" smtClean="0">
                <a:solidFill>
                  <a:schemeClr val="bg1"/>
                </a:solidFill>
              </a:rPr>
              <a:t>i</a:t>
            </a:r>
            <a:r>
              <a:rPr lang="en-US" dirty="0" smtClean="0">
                <a:solidFill>
                  <a:schemeClr val="bg1"/>
                </a:solidFill>
              </a:rPr>
              <a:t>) has many components</a:t>
            </a:r>
            <a:br>
              <a:rPr lang="en-US" dirty="0" smtClean="0">
                <a:solidFill>
                  <a:schemeClr val="bg1"/>
                </a:solidFill>
              </a:rPr>
            </a:br>
            <a:r>
              <a:rPr lang="en-US" dirty="0" smtClean="0">
                <a:solidFill>
                  <a:schemeClr val="bg1"/>
                </a:solidFill>
              </a:rPr>
              <a:t>each with is own uncertainty and</a:t>
            </a:r>
            <a:br>
              <a:rPr lang="en-US" dirty="0" smtClean="0">
                <a:solidFill>
                  <a:schemeClr val="bg1"/>
                </a:solidFill>
              </a:rPr>
            </a:br>
            <a:r>
              <a:rPr lang="en-US" dirty="0" smtClean="0">
                <a:solidFill>
                  <a:schemeClr val="bg1"/>
                </a:solidFill>
              </a:rPr>
              <a:t>assumptions.  But seems they </a:t>
            </a:r>
            <a:br>
              <a:rPr lang="en-US" dirty="0" smtClean="0">
                <a:solidFill>
                  <a:schemeClr val="bg1"/>
                </a:solidFill>
              </a:rPr>
            </a:br>
            <a:r>
              <a:rPr lang="en-US" dirty="0" smtClean="0">
                <a:solidFill>
                  <a:schemeClr val="bg1"/>
                </a:solidFill>
              </a:rPr>
              <a:t>treat this complex equation as </a:t>
            </a:r>
            <a:br>
              <a:rPr lang="en-US" dirty="0" smtClean="0">
                <a:solidFill>
                  <a:schemeClr val="bg1"/>
                </a:solidFill>
              </a:rPr>
            </a:br>
            <a:r>
              <a:rPr lang="en-US" dirty="0" smtClean="0">
                <a:solidFill>
                  <a:schemeClr val="bg1"/>
                </a:solidFill>
              </a:rPr>
              <a:t>point estimate when it probably</a:t>
            </a:r>
            <a:br>
              <a:rPr lang="en-US" dirty="0" smtClean="0">
                <a:solidFill>
                  <a:schemeClr val="bg1"/>
                </a:solidFill>
              </a:rPr>
            </a:br>
            <a:r>
              <a:rPr lang="en-US" dirty="0" smtClean="0">
                <a:solidFill>
                  <a:schemeClr val="bg1"/>
                </a:solidFill>
              </a:rPr>
              <a:t>has a large variance.</a:t>
            </a:r>
          </a:p>
        </p:txBody>
      </p:sp>
    </p:spTree>
    <p:extLst>
      <p:ext uri="{BB962C8B-B14F-4D97-AF65-F5344CB8AC3E}">
        <p14:creationId xmlns:p14="http://schemas.microsoft.com/office/powerpoint/2010/main" val="979135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Population Modeling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fontScale="92500" lnSpcReduction="10000"/>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Spawning periodicity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25% (4 years)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 (6 years)</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 (10 years)  </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Slot length limit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Current (102 </a:t>
            </a: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152 cm)</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Smaller (77 </a:t>
            </a: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127 cm)</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Larger (127 </a:t>
            </a: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1</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77 cm)   </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p>
          <a:p>
            <a:pPr lvl="1">
              <a:buClrTx/>
            </a:pPr>
            <a:r>
              <a:rPr lang="en-US"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0.00</a:t>
            </a: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0.30</a:t>
            </a: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TextBox 3"/>
          <p:cNvSpPr txBox="1"/>
          <p:nvPr/>
        </p:nvSpPr>
        <p:spPr>
          <a:xfrm>
            <a:off x="-3962400" y="1470978"/>
            <a:ext cx="3454151" cy="923330"/>
          </a:xfrm>
          <a:prstGeom prst="rect">
            <a:avLst/>
          </a:prstGeom>
          <a:solidFill>
            <a:schemeClr val="accent1">
              <a:lumMod val="75000"/>
            </a:schemeClr>
          </a:solidFill>
        </p:spPr>
        <p:txBody>
          <a:bodyPr wrap="none" rtlCol="0">
            <a:spAutoFit/>
          </a:bodyPr>
          <a:lstStyle/>
          <a:p>
            <a:r>
              <a:rPr lang="en-US" dirty="0" smtClean="0">
                <a:solidFill>
                  <a:schemeClr val="bg1"/>
                </a:solidFill>
              </a:rPr>
              <a:t>This info may be fine, but there</a:t>
            </a:r>
            <a:br>
              <a:rPr lang="en-US" dirty="0" smtClean="0">
                <a:solidFill>
                  <a:schemeClr val="bg1"/>
                </a:solidFill>
              </a:rPr>
            </a:br>
            <a:r>
              <a:rPr lang="en-US" dirty="0" smtClean="0">
                <a:solidFill>
                  <a:schemeClr val="bg1"/>
                </a:solidFill>
              </a:rPr>
              <a:t>is insufficient info to judge the</a:t>
            </a:r>
            <a:br>
              <a:rPr lang="en-US" dirty="0" smtClean="0">
                <a:solidFill>
                  <a:schemeClr val="bg1"/>
                </a:solidFill>
              </a:rPr>
            </a:br>
            <a:r>
              <a:rPr lang="en-US" dirty="0" smtClean="0">
                <a:solidFill>
                  <a:schemeClr val="bg1"/>
                </a:solidFill>
              </a:rPr>
              <a:t>modeling process </a:t>
            </a:r>
          </a:p>
        </p:txBody>
      </p:sp>
    </p:spTree>
    <p:extLst>
      <p:ext uri="{BB962C8B-B14F-4D97-AF65-F5344CB8AC3E}">
        <p14:creationId xmlns:p14="http://schemas.microsoft.com/office/powerpoint/2010/main" val="34108832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Population Modeling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Population modeling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Population growth rate (</a:t>
            </a:r>
            <a:r>
              <a:rPr lang="en-US" sz="30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endParaRPr lang="en-US" sz="24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Each scenario combination:</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5,000 times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 years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Successful recruitment every 8 years</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04912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Results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CDFW trammel netting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1,000 White Sturgeon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374 pectoral fin rays </a:t>
            </a:r>
            <a:r>
              <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lvl="2">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1" y="1646237"/>
            <a:ext cx="3581400" cy="4775199"/>
          </a:xfrm>
          <a:prstGeom prst="rect">
            <a:avLst/>
          </a:prstGeom>
          <a:effectLst>
            <a:outerShdw blurRad="190500" dist="190500" dir="2700000" algn="tl" rotWithShape="0">
              <a:prstClr val="black">
                <a:alpha val="65000"/>
              </a:prstClr>
            </a:outerShdw>
          </a:effec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0466" r="19767"/>
          <a:stretch/>
        </p:blipFill>
        <p:spPr>
          <a:xfrm>
            <a:off x="914400" y="3390582"/>
            <a:ext cx="2819400" cy="3030854"/>
          </a:xfrm>
          <a:prstGeom prst="rect">
            <a:avLst/>
          </a:prstGeom>
          <a:effectLst>
            <a:outerShdw blurRad="190500" dist="190500" dir="2700000" algn="ctr" rotWithShape="0">
              <a:srgbClr val="000000">
                <a:alpha val="65000"/>
              </a:srgbClr>
            </a:outerShdw>
          </a:effectLst>
        </p:spPr>
      </p:pic>
      <p:sp>
        <p:nvSpPr>
          <p:cNvPr id="6" name="TextBox 5"/>
          <p:cNvSpPr txBox="1"/>
          <p:nvPr/>
        </p:nvSpPr>
        <p:spPr>
          <a:xfrm>
            <a:off x="-3962400" y="1470978"/>
            <a:ext cx="4305602" cy="2031325"/>
          </a:xfrm>
          <a:prstGeom prst="rect">
            <a:avLst/>
          </a:prstGeom>
          <a:solidFill>
            <a:schemeClr val="accent1">
              <a:lumMod val="75000"/>
            </a:schemeClr>
          </a:solidFill>
        </p:spPr>
        <p:txBody>
          <a:bodyPr wrap="none" rtlCol="0">
            <a:spAutoFit/>
          </a:bodyPr>
          <a:lstStyle/>
          <a:p>
            <a:r>
              <a:rPr lang="en-US" dirty="0" smtClean="0">
                <a:solidFill>
                  <a:schemeClr val="bg1"/>
                </a:solidFill>
              </a:rPr>
              <a:t>Seems they sub-sampled 374</a:t>
            </a:r>
            <a:br>
              <a:rPr lang="en-US" dirty="0" smtClean="0">
                <a:solidFill>
                  <a:schemeClr val="bg1"/>
                </a:solidFill>
              </a:rPr>
            </a:br>
            <a:r>
              <a:rPr lang="en-US" dirty="0" smtClean="0">
                <a:solidFill>
                  <a:schemeClr val="bg1"/>
                </a:solidFill>
              </a:rPr>
              <a:t>sturgeons out of 1000 for aging</a:t>
            </a:r>
            <a:br>
              <a:rPr lang="en-US" dirty="0" smtClean="0">
                <a:solidFill>
                  <a:schemeClr val="bg1"/>
                </a:solidFill>
              </a:rPr>
            </a:br>
            <a:r>
              <a:rPr lang="en-US" dirty="0" smtClean="0">
                <a:solidFill>
                  <a:schemeClr val="bg1"/>
                </a:solidFill>
              </a:rPr>
              <a:t>via pectoral fin rays.</a:t>
            </a:r>
          </a:p>
          <a:p>
            <a:endParaRPr lang="en-US" dirty="0">
              <a:solidFill>
                <a:schemeClr val="bg1"/>
              </a:solidFill>
            </a:endParaRPr>
          </a:p>
          <a:p>
            <a:r>
              <a:rPr lang="en-US" dirty="0" smtClean="0">
                <a:solidFill>
                  <a:schemeClr val="bg1"/>
                </a:solidFill>
              </a:rPr>
              <a:t>Then they must of estimated the </a:t>
            </a:r>
            <a:br>
              <a:rPr lang="en-US" dirty="0" smtClean="0">
                <a:solidFill>
                  <a:schemeClr val="bg1"/>
                </a:solidFill>
              </a:rPr>
            </a:br>
            <a:r>
              <a:rPr lang="en-US" dirty="0" smtClean="0">
                <a:solidFill>
                  <a:schemeClr val="bg1"/>
                </a:solidFill>
              </a:rPr>
              <a:t>age for the remaining 626 (1000-374)</a:t>
            </a:r>
          </a:p>
          <a:p>
            <a:r>
              <a:rPr lang="en-US" dirty="0" smtClean="0">
                <a:solidFill>
                  <a:schemeClr val="bg1"/>
                </a:solidFill>
              </a:rPr>
              <a:t>Using some method (Age Length Key)?</a:t>
            </a:r>
          </a:p>
        </p:txBody>
      </p:sp>
    </p:spTree>
    <p:extLst>
      <p:ext uri="{BB962C8B-B14F-4D97-AF65-F5344CB8AC3E}">
        <p14:creationId xmlns:p14="http://schemas.microsoft.com/office/powerpoint/2010/main" val="384343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53" name="Object 73"/>
          <p:cNvGraphicFramePr>
            <a:graphicFrameLocks noChangeAspect="1"/>
          </p:cNvGraphicFramePr>
          <p:nvPr/>
        </p:nvGraphicFramePr>
        <p:xfrm>
          <a:off x="1043781" y="1157288"/>
          <a:ext cx="7056438" cy="5481637"/>
        </p:xfrm>
        <a:graphic>
          <a:graphicData uri="http://schemas.openxmlformats.org/presentationml/2006/ole">
            <mc:AlternateContent xmlns:mc="http://schemas.openxmlformats.org/markup-compatibility/2006">
              <mc:Choice xmlns:v="urn:schemas-microsoft-com:vml" Requires="v">
                <p:oleObj spid="_x0000_s276570" name="SPW 12.0 Graph" r:id="rId4" imgW="5848443" imgH="4543609" progId="SigmaPlotGraphicObject.11">
                  <p:embed/>
                </p:oleObj>
              </mc:Choice>
              <mc:Fallback>
                <p:oleObj name="SPW 12.0 Graph" r:id="rId4" imgW="5848443" imgH="4543609" progId="SigmaPlotGraphicObject.11">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781" y="1157288"/>
                        <a:ext cx="705643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Length Distribution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4"/>
          <p:cNvSpPr>
            <a:spLocks noChangeArrowheads="1"/>
          </p:cNvSpPr>
          <p:nvPr/>
        </p:nvSpPr>
        <p:spPr bwMode="auto">
          <a:xfrm>
            <a:off x="1295400" y="1905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124200" y="24134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6324600" y="1992868"/>
            <a:ext cx="1423788" cy="707886"/>
          </a:xfrm>
          <a:prstGeom prst="rect">
            <a:avLst/>
          </a:prstGeom>
          <a:noFill/>
        </p:spPr>
        <p:txBody>
          <a:bodyPr wrap="none" rtlCol="0">
            <a:spAutoFit/>
          </a:bodyPr>
          <a:lstStyle/>
          <a:p>
            <a:r>
              <a:rPr lang="en-US" sz="2200" i="1" dirty="0">
                <a:latin typeface="Tahoma" panose="020B0604030504040204" pitchFamily="34" charset="0"/>
                <a:ea typeface="Tahoma" panose="020B0604030504040204" pitchFamily="34" charset="0"/>
                <a:cs typeface="Tahoma" panose="020B0604030504040204" pitchFamily="34" charset="0"/>
              </a:rPr>
              <a:t>n </a:t>
            </a:r>
            <a:r>
              <a:rPr lang="en-US" sz="2200" dirty="0">
                <a:latin typeface="Tahoma" panose="020B0604030504040204" pitchFamily="34" charset="0"/>
                <a:ea typeface="Tahoma" panose="020B0604030504040204" pitchFamily="34" charset="0"/>
                <a:cs typeface="Tahoma" panose="020B0604030504040204" pitchFamily="34" charset="0"/>
              </a:rPr>
              <a:t>= 1,000</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3962400" y="1470978"/>
            <a:ext cx="3389005" cy="646331"/>
          </a:xfrm>
          <a:prstGeom prst="rect">
            <a:avLst/>
          </a:prstGeom>
          <a:solidFill>
            <a:schemeClr val="accent1">
              <a:lumMod val="75000"/>
            </a:schemeClr>
          </a:solidFill>
        </p:spPr>
        <p:txBody>
          <a:bodyPr wrap="none" rtlCol="0">
            <a:spAutoFit/>
          </a:bodyPr>
          <a:lstStyle/>
          <a:p>
            <a:r>
              <a:rPr lang="en-US" dirty="0" smtClean="0">
                <a:solidFill>
                  <a:schemeClr val="bg1"/>
                </a:solidFill>
              </a:rPr>
              <a:t>This is the observed FL for all</a:t>
            </a:r>
            <a:br>
              <a:rPr lang="en-US" dirty="0" smtClean="0">
                <a:solidFill>
                  <a:schemeClr val="bg1"/>
                </a:solidFill>
              </a:rPr>
            </a:br>
            <a:r>
              <a:rPr lang="en-US" dirty="0" smtClean="0">
                <a:solidFill>
                  <a:schemeClr val="bg1"/>
                </a:solidFill>
              </a:rPr>
              <a:t>1000 sampled white sturgeons</a:t>
            </a:r>
          </a:p>
        </p:txBody>
      </p:sp>
    </p:spTree>
    <p:extLst>
      <p:ext uri="{BB962C8B-B14F-4D97-AF65-F5344CB8AC3E}">
        <p14:creationId xmlns:p14="http://schemas.microsoft.com/office/powerpoint/2010/main" val="261652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52" name="Object 72"/>
          <p:cNvGraphicFramePr>
            <a:graphicFrameLocks noChangeAspect="1"/>
          </p:cNvGraphicFramePr>
          <p:nvPr/>
        </p:nvGraphicFramePr>
        <p:xfrm>
          <a:off x="1043781" y="1157288"/>
          <a:ext cx="7056438" cy="5481637"/>
        </p:xfrm>
        <a:graphic>
          <a:graphicData uri="http://schemas.openxmlformats.org/presentationml/2006/ole">
            <mc:AlternateContent xmlns:mc="http://schemas.openxmlformats.org/markup-compatibility/2006">
              <mc:Choice xmlns:v="urn:schemas-microsoft-com:vml" Requires="v">
                <p:oleObj spid="_x0000_s496659" name="SPW 12.0 Graph" r:id="rId4" imgW="5848443" imgH="4543609" progId="SigmaPlotGraphicObject.11">
                  <p:embed/>
                </p:oleObj>
              </mc:Choice>
              <mc:Fallback>
                <p:oleObj name="SPW 12.0 Graph" r:id="rId4" imgW="5848443" imgH="4543609" progId="SigmaPlotGraphicObject.11">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781" y="1157288"/>
                        <a:ext cx="705643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Age Distribution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4"/>
          <p:cNvSpPr>
            <a:spLocks noChangeArrowheads="1"/>
          </p:cNvSpPr>
          <p:nvPr/>
        </p:nvSpPr>
        <p:spPr bwMode="auto">
          <a:xfrm>
            <a:off x="1295400" y="1905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124200" y="24134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6324600" y="1992868"/>
            <a:ext cx="1551707" cy="1077218"/>
          </a:xfrm>
          <a:prstGeom prst="rect">
            <a:avLst/>
          </a:prstGeom>
          <a:noFill/>
        </p:spPr>
        <p:txBody>
          <a:bodyPr wrap="none" rtlCol="0">
            <a:spAutoFit/>
          </a:bodyPr>
          <a:lstStyle/>
          <a:p>
            <a:r>
              <a:rPr lang="en-US" sz="2200" i="1" dirty="0">
                <a:latin typeface="Tahoma" panose="020B0604030504040204" pitchFamily="34" charset="0"/>
                <a:ea typeface="Tahoma" panose="020B0604030504040204" pitchFamily="34" charset="0"/>
                <a:cs typeface="Tahoma" panose="020B0604030504040204" pitchFamily="34" charset="0"/>
              </a:rPr>
              <a:t>n </a:t>
            </a:r>
            <a:r>
              <a:rPr lang="en-US" sz="2200" dirty="0">
                <a:latin typeface="Tahoma" panose="020B0604030504040204" pitchFamily="34" charset="0"/>
                <a:ea typeface="Tahoma" panose="020B0604030504040204" pitchFamily="34" charset="0"/>
                <a:cs typeface="Tahoma" panose="020B0604030504040204" pitchFamily="34" charset="0"/>
              </a:rPr>
              <a:t>= 1,000</a:t>
            </a:r>
          </a:p>
          <a:p>
            <a:r>
              <a:rPr lang="en-US" sz="2200" i="1" dirty="0">
                <a:latin typeface="Tahoma" panose="020B0604030504040204" pitchFamily="34" charset="0"/>
                <a:ea typeface="Tahoma" panose="020B0604030504040204" pitchFamily="34" charset="0"/>
                <a:cs typeface="Tahoma" panose="020B0604030504040204" pitchFamily="34" charset="0"/>
              </a:rPr>
              <a:t>A</a:t>
            </a:r>
            <a:r>
              <a:rPr lang="en-US" sz="2200" dirty="0">
                <a:latin typeface="Tahoma" panose="020B0604030504040204" pitchFamily="34" charset="0"/>
                <a:ea typeface="Tahoma" panose="020B0604030504040204" pitchFamily="34" charset="0"/>
                <a:cs typeface="Tahoma" panose="020B0604030504040204" pitchFamily="34" charset="0"/>
              </a:rPr>
              <a:t> = 18.7%</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3962400" y="1470978"/>
            <a:ext cx="3917034" cy="1754326"/>
          </a:xfrm>
          <a:prstGeom prst="rect">
            <a:avLst/>
          </a:prstGeom>
          <a:solidFill>
            <a:schemeClr val="accent1">
              <a:lumMod val="75000"/>
            </a:schemeClr>
          </a:solidFill>
        </p:spPr>
        <p:txBody>
          <a:bodyPr wrap="none" rtlCol="0">
            <a:spAutoFit/>
          </a:bodyPr>
          <a:lstStyle/>
          <a:p>
            <a:r>
              <a:rPr lang="en-US" dirty="0" smtClean="0">
                <a:solidFill>
                  <a:schemeClr val="bg1"/>
                </a:solidFill>
              </a:rPr>
              <a:t>Ages for all 1000 white sturgeons</a:t>
            </a:r>
          </a:p>
          <a:p>
            <a:r>
              <a:rPr lang="en-US" dirty="0" smtClean="0">
                <a:solidFill>
                  <a:schemeClr val="bg1"/>
                </a:solidFill>
              </a:rPr>
              <a:t>Sampled, must include the ones</a:t>
            </a:r>
            <a:br>
              <a:rPr lang="en-US" dirty="0" smtClean="0">
                <a:solidFill>
                  <a:schemeClr val="bg1"/>
                </a:solidFill>
              </a:rPr>
            </a:br>
            <a:r>
              <a:rPr lang="en-US" dirty="0" smtClean="0">
                <a:solidFill>
                  <a:schemeClr val="bg1"/>
                </a:solidFill>
              </a:rPr>
              <a:t>374 they aged via pectoral fin rays</a:t>
            </a:r>
            <a:br>
              <a:rPr lang="en-US" dirty="0" smtClean="0">
                <a:solidFill>
                  <a:schemeClr val="bg1"/>
                </a:solidFill>
              </a:rPr>
            </a:br>
            <a:r>
              <a:rPr lang="en-US" dirty="0" smtClean="0">
                <a:solidFill>
                  <a:schemeClr val="bg1"/>
                </a:solidFill>
              </a:rPr>
              <a:t>plus the 626 they estimated the age</a:t>
            </a:r>
            <a:br>
              <a:rPr lang="en-US" dirty="0" smtClean="0">
                <a:solidFill>
                  <a:schemeClr val="bg1"/>
                </a:solidFill>
              </a:rPr>
            </a:br>
            <a:r>
              <a:rPr lang="en-US" dirty="0" smtClean="0">
                <a:solidFill>
                  <a:schemeClr val="bg1"/>
                </a:solidFill>
              </a:rPr>
              <a:t>via some method such as ALK (age</a:t>
            </a:r>
            <a:br>
              <a:rPr lang="en-US" dirty="0" smtClean="0">
                <a:solidFill>
                  <a:schemeClr val="bg1"/>
                </a:solidFill>
              </a:rPr>
            </a:br>
            <a:r>
              <a:rPr lang="en-US" dirty="0" smtClean="0">
                <a:solidFill>
                  <a:schemeClr val="bg1"/>
                </a:solidFill>
              </a:rPr>
              <a:t>length key)?</a:t>
            </a:r>
          </a:p>
        </p:txBody>
      </p:sp>
    </p:spTree>
    <p:extLst>
      <p:ext uri="{BB962C8B-B14F-4D97-AF65-F5344CB8AC3E}">
        <p14:creationId xmlns:p14="http://schemas.microsoft.com/office/powerpoint/2010/main" val="261652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Image result for stur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1694079"/>
            <a:ext cx="3329248" cy="4794117"/>
          </a:xfrm>
          <a:prstGeom prst="rect">
            <a:avLst/>
          </a:prstGeom>
          <a:noFill/>
          <a:effectLst>
            <a:outerShdw blurRad="1905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69824" y="6175997"/>
            <a:ext cx="1600200"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Andrew S. Wright</a:t>
            </a:r>
          </a:p>
        </p:txBody>
      </p:sp>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White Sturgeon</a:t>
            </a:r>
            <a:endParaRPr lang="en-US" sz="36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Ecology</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Long-lived</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Delayed maturation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Periodic spawning</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Variable recruitment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Distribution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Status</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Declining</a:t>
            </a: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custDataLst>
      <p:tags r:id="rId1"/>
    </p:custDataLst>
    <p:extLst>
      <p:ext uri="{BB962C8B-B14F-4D97-AF65-F5344CB8AC3E}">
        <p14:creationId xmlns:p14="http://schemas.microsoft.com/office/powerpoint/2010/main" val="33791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234"/>
    </mc:Choice>
    <mc:Fallback xmlns="">
      <p:transition spd="slow" advTm="512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von </a:t>
            </a:r>
            <a:r>
              <a:rPr lang="en-US" sz="3600" dirty="0" err="1">
                <a:solidFill>
                  <a:schemeClr val="tx1"/>
                </a:solidFill>
                <a:effectLst>
                  <a:outerShdw blurRad="190500" dist="190500" dir="2700000" algn="tl" rotWithShape="0">
                    <a:srgbClr val="000000">
                      <a:alpha val="65000"/>
                    </a:srgbClr>
                  </a:outerShdw>
                </a:effectLst>
                <a:latin typeface="Tahoma" charset="0"/>
              </a:rPr>
              <a:t>Bertalanffy</a:t>
            </a:r>
            <a:r>
              <a:rPr lang="en-US" sz="3600" dirty="0">
                <a:solidFill>
                  <a:schemeClr val="tx1"/>
                </a:solidFill>
                <a:effectLst>
                  <a:outerShdw blurRad="190500" dist="190500" dir="2700000" algn="tl" rotWithShape="0">
                    <a:srgbClr val="000000">
                      <a:alpha val="65000"/>
                    </a:srgbClr>
                  </a:outerShdw>
                </a:effectLst>
                <a:latin typeface="Tahoma" charset="0"/>
              </a:rPr>
              <a:t> Growth Model</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4572000"/>
            <a:ext cx="329449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SFE</a:t>
            </a:r>
            <a:r>
              <a:rPr lang="en-US" baseline="-25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grpSp>
        <p:nvGrpSpPr>
          <p:cNvPr id="15" name="Group 14"/>
          <p:cNvGrpSpPr/>
          <p:nvPr/>
        </p:nvGrpSpPr>
        <p:grpSpPr>
          <a:xfrm>
            <a:off x="1066800" y="1066800"/>
            <a:ext cx="6973888" cy="5481637"/>
            <a:chOff x="1066800" y="1066800"/>
            <a:chExt cx="6973888" cy="5481637"/>
          </a:xfrm>
        </p:grpSpPr>
        <p:graphicFrame>
          <p:nvGraphicFramePr>
            <p:cNvPr id="471044" name="Object 4"/>
            <p:cNvGraphicFramePr>
              <a:graphicFrameLocks noChangeAspect="1"/>
            </p:cNvGraphicFramePr>
            <p:nvPr/>
          </p:nvGraphicFramePr>
          <p:xfrm>
            <a:off x="1066800" y="1066800"/>
            <a:ext cx="6973888" cy="5481637"/>
          </p:xfrm>
          <a:graphic>
            <a:graphicData uri="http://schemas.openxmlformats.org/presentationml/2006/ole">
              <mc:AlternateContent xmlns:mc="http://schemas.openxmlformats.org/markup-compatibility/2006">
                <mc:Choice xmlns:v="urn:schemas-microsoft-com:vml" Requires="v">
                  <p:oleObj spid="_x0000_s471061" name="SPW 12.0 Graph" r:id="rId4" imgW="5829486" imgH="4581586" progId="SigmaPlotGraphicObject.11">
                    <p:embed/>
                  </p:oleObj>
                </mc:Choice>
                <mc:Fallback>
                  <p:oleObj name="SPW 12.0 Graph" r:id="rId4" imgW="5829486" imgH="4581586" progId="SigmaPlotGraphicObject.11">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066800"/>
                          <a:ext cx="697388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71048" name="Picture 8"/>
            <p:cNvPicPr>
              <a:picLocks noChangeAspect="1" noChangeArrowheads="1"/>
            </p:cNvPicPr>
            <p:nvPr/>
          </p:nvPicPr>
          <p:blipFill>
            <a:blip r:embed="rId6" cstate="print"/>
            <a:srcRect/>
            <a:stretch>
              <a:fillRect/>
            </a:stretch>
          </p:blipFill>
          <p:spPr bwMode="auto">
            <a:xfrm>
              <a:off x="2286000" y="1752600"/>
              <a:ext cx="2286000" cy="657225"/>
            </a:xfrm>
            <a:prstGeom prst="rect">
              <a:avLst/>
            </a:prstGeom>
            <a:noFill/>
            <a:ln w="9525">
              <a:noFill/>
              <a:miter lim="800000"/>
              <a:headEnd/>
              <a:tailEnd/>
            </a:ln>
          </p:spPr>
        </p:pic>
      </p:grpSp>
      <p:sp>
        <p:nvSpPr>
          <p:cNvPr id="8" name="TextBox 7"/>
          <p:cNvSpPr txBox="1"/>
          <p:nvPr/>
        </p:nvSpPr>
        <p:spPr>
          <a:xfrm>
            <a:off x="-3962400" y="1470978"/>
            <a:ext cx="4000903" cy="2031325"/>
          </a:xfrm>
          <a:prstGeom prst="rect">
            <a:avLst/>
          </a:prstGeom>
          <a:solidFill>
            <a:schemeClr val="accent1">
              <a:lumMod val="75000"/>
            </a:schemeClr>
          </a:solidFill>
        </p:spPr>
        <p:txBody>
          <a:bodyPr wrap="none" rtlCol="0">
            <a:spAutoFit/>
          </a:bodyPr>
          <a:lstStyle/>
          <a:p>
            <a:r>
              <a:rPr lang="en-US" dirty="0" smtClean="0">
                <a:solidFill>
                  <a:schemeClr val="bg1"/>
                </a:solidFill>
              </a:rPr>
              <a:t>VBG models have weaknesses</a:t>
            </a:r>
            <a:br>
              <a:rPr lang="en-US" dirty="0" smtClean="0">
                <a:solidFill>
                  <a:schemeClr val="bg1"/>
                </a:solidFill>
              </a:rPr>
            </a:br>
            <a:r>
              <a:rPr lang="en-US" dirty="0" smtClean="0">
                <a:solidFill>
                  <a:schemeClr val="bg1"/>
                </a:solidFill>
              </a:rPr>
              <a:t>at the extremes (low and high ages)</a:t>
            </a:r>
          </a:p>
          <a:p>
            <a:r>
              <a:rPr lang="en-US" dirty="0" smtClean="0">
                <a:solidFill>
                  <a:schemeClr val="bg1"/>
                </a:solidFill>
              </a:rPr>
              <a:t>Because there are usually few data</a:t>
            </a:r>
            <a:br>
              <a:rPr lang="en-US" dirty="0" smtClean="0">
                <a:solidFill>
                  <a:schemeClr val="bg1"/>
                </a:solidFill>
              </a:rPr>
            </a:br>
            <a:r>
              <a:rPr lang="en-US" dirty="0" smtClean="0">
                <a:solidFill>
                  <a:schemeClr val="bg1"/>
                </a:solidFill>
              </a:rPr>
              <a:t>values in the sample at those ages</a:t>
            </a:r>
            <a:br>
              <a:rPr lang="en-US" dirty="0" smtClean="0">
                <a:solidFill>
                  <a:schemeClr val="bg1"/>
                </a:solidFill>
              </a:rPr>
            </a:br>
            <a:r>
              <a:rPr lang="en-US" dirty="0" smtClean="0">
                <a:solidFill>
                  <a:schemeClr val="bg1"/>
                </a:solidFill>
              </a:rPr>
              <a:t>and </a:t>
            </a:r>
            <a:r>
              <a:rPr lang="en-US" dirty="0" smtClean="0">
                <a:solidFill>
                  <a:schemeClr val="accent6">
                    <a:lumMod val="75000"/>
                  </a:schemeClr>
                </a:solidFill>
              </a:rPr>
              <a:t>those extreme age regions</a:t>
            </a:r>
            <a:br>
              <a:rPr lang="en-US" dirty="0" smtClean="0">
                <a:solidFill>
                  <a:schemeClr val="accent6">
                    <a:lumMod val="75000"/>
                  </a:schemeClr>
                </a:solidFill>
              </a:rPr>
            </a:br>
            <a:r>
              <a:rPr lang="en-US" dirty="0" smtClean="0">
                <a:solidFill>
                  <a:schemeClr val="accent6">
                    <a:lumMod val="75000"/>
                  </a:schemeClr>
                </a:solidFill>
              </a:rPr>
              <a:t>are very critical in fitting the correct</a:t>
            </a:r>
            <a:br>
              <a:rPr lang="en-US" dirty="0" smtClean="0">
                <a:solidFill>
                  <a:schemeClr val="accent6">
                    <a:lumMod val="75000"/>
                  </a:schemeClr>
                </a:solidFill>
              </a:rPr>
            </a:br>
            <a:r>
              <a:rPr lang="en-US" dirty="0" smtClean="0">
                <a:solidFill>
                  <a:schemeClr val="accent6">
                    <a:lumMod val="75000"/>
                  </a:schemeClr>
                </a:solidFill>
              </a:rPr>
              <a:t>VBG curve</a:t>
            </a:r>
          </a:p>
        </p:txBody>
      </p:sp>
    </p:spTree>
    <p:extLst>
      <p:ext uri="{BB962C8B-B14F-4D97-AF65-F5344CB8AC3E}">
        <p14:creationId xmlns:p14="http://schemas.microsoft.com/office/powerpoint/2010/main" val="1140601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6350" name="Object 62"/>
          <p:cNvGraphicFramePr>
            <a:graphicFrameLocks noChangeAspect="1"/>
          </p:cNvGraphicFramePr>
          <p:nvPr/>
        </p:nvGraphicFramePr>
        <p:xfrm>
          <a:off x="1066800" y="1066800"/>
          <a:ext cx="6973888" cy="5481637"/>
        </p:xfrm>
        <a:graphic>
          <a:graphicData uri="http://schemas.openxmlformats.org/presentationml/2006/ole">
            <mc:AlternateContent xmlns:mc="http://schemas.openxmlformats.org/markup-compatibility/2006">
              <mc:Choice xmlns:v="urn:schemas-microsoft-com:vml" Requires="v">
                <p:oleObj spid="_x0000_s472082" name="SPW 12.0 Graph" r:id="rId4" imgW="5829486" imgH="4581586" progId="SigmaPlotGraphicObject.11">
                  <p:embed/>
                </p:oleObj>
              </mc:Choice>
              <mc:Fallback>
                <p:oleObj name="SPW 12.0 Graph" r:id="rId4" imgW="5829486" imgH="4581586" progId="SigmaPlotGraphicObject.11">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066800"/>
                        <a:ext cx="697388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Lower Fraser River</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4572000"/>
            <a:ext cx="329449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SFE</a:t>
            </a:r>
            <a:r>
              <a:rPr lang="en-US" baseline="-25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7" name="TextBox 6"/>
          <p:cNvSpPr txBox="1"/>
          <p:nvPr/>
        </p:nvSpPr>
        <p:spPr>
          <a:xfrm>
            <a:off x="4495800" y="4953000"/>
            <a:ext cx="3296095"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LFR  </a:t>
            </a:r>
            <a:r>
              <a:rPr lang="en-US" dirty="0">
                <a:latin typeface="Tahoma" panose="020B0604030504040204" pitchFamily="34" charset="0"/>
                <a:ea typeface="Tahoma" panose="020B0604030504040204" pitchFamily="34" charset="0"/>
                <a:cs typeface="Tahoma" panose="020B0604030504040204" pitchFamily="34" charset="0"/>
              </a:rPr>
              <a:t>= 370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[-0.025(</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+0.00)]</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0601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6349" name="Object 61"/>
          <p:cNvGraphicFramePr>
            <a:graphicFrameLocks noChangeAspect="1"/>
          </p:cNvGraphicFramePr>
          <p:nvPr/>
        </p:nvGraphicFramePr>
        <p:xfrm>
          <a:off x="1066800" y="1066800"/>
          <a:ext cx="6973888" cy="5481638"/>
        </p:xfrm>
        <a:graphic>
          <a:graphicData uri="http://schemas.openxmlformats.org/presentationml/2006/ole">
            <mc:AlternateContent xmlns:mc="http://schemas.openxmlformats.org/markup-compatibility/2006">
              <mc:Choice xmlns:v="urn:schemas-microsoft-com:vml" Requires="v">
                <p:oleObj spid="_x0000_s467986" name="SPW 12.0 Graph" r:id="rId4" imgW="5829486" imgH="4581586" progId="SigmaPlotGraphicObject.11">
                  <p:embed/>
                </p:oleObj>
              </mc:Choice>
              <mc:Fallback>
                <p:oleObj name="SPW 12.0 Graph" r:id="rId4" imgW="5829486" imgH="4581586" progId="SigmaPlotGraphicObject.11">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066800"/>
                        <a:ext cx="6973888" cy="548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Lower Columbia River</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4572000"/>
            <a:ext cx="329449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SFE</a:t>
            </a:r>
            <a:r>
              <a:rPr lang="en-US" baseline="-25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7" name="TextBox 6"/>
          <p:cNvSpPr txBox="1"/>
          <p:nvPr/>
        </p:nvSpPr>
        <p:spPr>
          <a:xfrm>
            <a:off x="4495800" y="4953000"/>
            <a:ext cx="330757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LCR  </a:t>
            </a:r>
            <a:r>
              <a:rPr lang="en-US" dirty="0">
                <a:latin typeface="Tahoma" panose="020B0604030504040204" pitchFamily="34" charset="0"/>
                <a:ea typeface="Tahoma" panose="020B0604030504040204" pitchFamily="34" charset="0"/>
                <a:cs typeface="Tahoma" panose="020B0604030504040204" pitchFamily="34" charset="0"/>
              </a:rPr>
              <a:t>= 310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+2.40)]</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060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6947" name="Object 3"/>
          <p:cNvGraphicFramePr>
            <a:graphicFrameLocks noChangeAspect="1"/>
          </p:cNvGraphicFramePr>
          <p:nvPr/>
        </p:nvGraphicFramePr>
        <p:xfrm>
          <a:off x="1066800" y="1066800"/>
          <a:ext cx="6973888" cy="5481637"/>
        </p:xfrm>
        <a:graphic>
          <a:graphicData uri="http://schemas.openxmlformats.org/presentationml/2006/ole">
            <mc:AlternateContent xmlns:mc="http://schemas.openxmlformats.org/markup-compatibility/2006">
              <mc:Choice xmlns:v="urn:schemas-microsoft-com:vml" Requires="v">
                <p:oleObj spid="_x0000_s466963" name="SPW 12.0 Graph" r:id="rId4" imgW="5829486" imgH="4581586" progId="SigmaPlotGraphicObject.11">
                  <p:embed/>
                </p:oleObj>
              </mc:Choice>
              <mc:Fallback>
                <p:oleObj name="SPW 12.0 Graph" r:id="rId4" imgW="5829486" imgH="4581586" progId="SigmaPlotGraphicObject.1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066800"/>
                        <a:ext cx="697388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Historic SFE (1973 – 1976)</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4572000"/>
            <a:ext cx="329449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SFE</a:t>
            </a:r>
            <a:r>
              <a:rPr lang="en-US" baseline="-25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7" name="TextBox 6"/>
          <p:cNvSpPr txBox="1"/>
          <p:nvPr/>
        </p:nvSpPr>
        <p:spPr>
          <a:xfrm>
            <a:off x="4343400" y="4953000"/>
            <a:ext cx="3445174"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1970s  </a:t>
            </a:r>
            <a:r>
              <a:rPr lang="en-US" dirty="0">
                <a:latin typeface="Tahoma" panose="020B0604030504040204" pitchFamily="34" charset="0"/>
                <a:ea typeface="Tahoma" panose="020B0604030504040204" pitchFamily="34" charset="0"/>
                <a:cs typeface="Tahoma" panose="020B0604030504040204" pitchFamily="34" charset="0"/>
              </a:rPr>
              <a:t>= 261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[-0.040(</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+3.63)]</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0601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Exploitation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493572" name="Object 4"/>
          <p:cNvGraphicFramePr>
            <a:graphicFrameLocks noChangeAspect="1"/>
          </p:cNvGraphicFramePr>
          <p:nvPr/>
        </p:nvGraphicFramePr>
        <p:xfrm>
          <a:off x="1103313" y="1157288"/>
          <a:ext cx="6937375" cy="5487987"/>
        </p:xfrm>
        <a:graphic>
          <a:graphicData uri="http://schemas.openxmlformats.org/presentationml/2006/ole">
            <mc:AlternateContent xmlns:mc="http://schemas.openxmlformats.org/markup-compatibility/2006">
              <mc:Choice xmlns:v="urn:schemas-microsoft-com:vml" Requires="v">
                <p:oleObj spid="_x0000_s493588" name="SPW 12.0 Graph" r:id="rId4" imgW="5743621" imgH="4543609" progId="SigmaPlotGraphicObject.11">
                  <p:embed/>
                </p:oleObj>
              </mc:Choice>
              <mc:Fallback>
                <p:oleObj name="SPW 12.0 Graph" r:id="rId4" imgW="5743621" imgH="4543609" progId="SigmaPlotGraphicObject.11">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13" y="1157288"/>
                        <a:ext cx="6937375" cy="548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3962400" y="1470978"/>
            <a:ext cx="6113340" cy="2031325"/>
          </a:xfrm>
          <a:prstGeom prst="rect">
            <a:avLst/>
          </a:prstGeom>
          <a:solidFill>
            <a:schemeClr val="accent1">
              <a:lumMod val="75000"/>
            </a:schemeClr>
          </a:solidFill>
        </p:spPr>
        <p:txBody>
          <a:bodyPr wrap="none" rtlCol="0">
            <a:spAutoFit/>
          </a:bodyPr>
          <a:lstStyle/>
          <a:p>
            <a:r>
              <a:rPr lang="en-US" dirty="0" smtClean="0">
                <a:solidFill>
                  <a:schemeClr val="bg1"/>
                </a:solidFill>
              </a:rPr>
              <a:t>The exploitation rate is estimated using</a:t>
            </a:r>
            <a:br>
              <a:rPr lang="en-US" dirty="0" smtClean="0">
                <a:solidFill>
                  <a:schemeClr val="bg1"/>
                </a:solidFill>
              </a:rPr>
            </a:br>
            <a:r>
              <a:rPr lang="en-US" dirty="0" smtClean="0">
                <a:solidFill>
                  <a:schemeClr val="bg1"/>
                </a:solidFill>
              </a:rPr>
              <a:t>tags (</a:t>
            </a:r>
            <a:r>
              <a:rPr lang="en-US" dirty="0" err="1" smtClean="0">
                <a:solidFill>
                  <a:schemeClr val="bg1"/>
                </a:solidFill>
              </a:rPr>
              <a:t>ie</a:t>
            </a:r>
            <a:r>
              <a:rPr lang="en-US" dirty="0" smtClean="0">
                <a:solidFill>
                  <a:schemeClr val="bg1"/>
                </a:solidFill>
              </a:rPr>
              <a:t> self reporting), so this is potentially</a:t>
            </a:r>
            <a:br>
              <a:rPr lang="en-US" dirty="0" smtClean="0">
                <a:solidFill>
                  <a:schemeClr val="bg1"/>
                </a:solidFill>
              </a:rPr>
            </a:br>
            <a:r>
              <a:rPr lang="en-US" dirty="0" smtClean="0">
                <a:solidFill>
                  <a:schemeClr val="bg1"/>
                </a:solidFill>
              </a:rPr>
              <a:t>tainted with nonresponse, false response, loss </a:t>
            </a:r>
            <a:r>
              <a:rPr lang="en-US" dirty="0" err="1" smtClean="0">
                <a:solidFill>
                  <a:schemeClr val="bg1"/>
                </a:solidFill>
              </a:rPr>
              <a:t>tags,etc</a:t>
            </a:r>
            <a:r>
              <a:rPr lang="en-US" dirty="0" smtClean="0">
                <a:solidFill>
                  <a:schemeClr val="bg1"/>
                </a:solidFill>
              </a:rPr>
              <a:t>..)</a:t>
            </a:r>
          </a:p>
          <a:p>
            <a:endParaRPr lang="en-US" dirty="0">
              <a:solidFill>
                <a:schemeClr val="bg1"/>
              </a:solidFill>
            </a:endParaRPr>
          </a:p>
          <a:p>
            <a:r>
              <a:rPr lang="en-US" dirty="0" smtClean="0">
                <a:solidFill>
                  <a:schemeClr val="bg1"/>
                </a:solidFill>
              </a:rPr>
              <a:t>Also the assumption that the $150 tags returned</a:t>
            </a:r>
            <a:br>
              <a:rPr lang="en-US" dirty="0" smtClean="0">
                <a:solidFill>
                  <a:schemeClr val="bg1"/>
                </a:solidFill>
              </a:rPr>
            </a:br>
            <a:r>
              <a:rPr lang="en-US" dirty="0" smtClean="0">
                <a:solidFill>
                  <a:schemeClr val="bg1"/>
                </a:solidFill>
              </a:rPr>
              <a:t>represent 100% response to adjust the returns</a:t>
            </a:r>
            <a:br>
              <a:rPr lang="en-US" dirty="0" smtClean="0">
                <a:solidFill>
                  <a:schemeClr val="bg1"/>
                </a:solidFill>
              </a:rPr>
            </a:br>
            <a:r>
              <a:rPr lang="en-US" dirty="0" smtClean="0">
                <a:solidFill>
                  <a:schemeClr val="bg1"/>
                </a:solidFill>
              </a:rPr>
              <a:t>of the other $ tags.</a:t>
            </a:r>
          </a:p>
        </p:txBody>
      </p:sp>
    </p:spTree>
    <p:extLst>
      <p:ext uri="{BB962C8B-B14F-4D97-AF65-F5344CB8AC3E}">
        <p14:creationId xmlns:p14="http://schemas.microsoft.com/office/powerpoint/2010/main" val="324800440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aphicFrame>
        <p:nvGraphicFramePr>
          <p:cNvPr id="495619" name="Object 3"/>
          <p:cNvGraphicFramePr>
            <a:graphicFrameLocks noChangeAspect="1"/>
          </p:cNvGraphicFramePr>
          <p:nvPr/>
        </p:nvGraphicFramePr>
        <p:xfrm>
          <a:off x="1103313" y="1157288"/>
          <a:ext cx="6937375" cy="5487987"/>
        </p:xfrm>
        <a:graphic>
          <a:graphicData uri="http://schemas.openxmlformats.org/presentationml/2006/ole">
            <mc:AlternateContent xmlns:mc="http://schemas.openxmlformats.org/markup-compatibility/2006">
              <mc:Choice xmlns:v="urn:schemas-microsoft-com:vml" Requires="v">
                <p:oleObj spid="_x0000_s495635" name="SPW 12.0 Graph" r:id="rId4" imgW="5743621" imgH="4543609" progId="SigmaPlotGraphicObject.11">
                  <p:embed/>
                </p:oleObj>
              </mc:Choice>
              <mc:Fallback>
                <p:oleObj name="SPW 12.0 Graph" r:id="rId4" imgW="5743621" imgH="4543609" progId="SigmaPlotGraphicObject.1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13" y="1157288"/>
                        <a:ext cx="6937375" cy="548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Exploitation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24800440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3099" name="Object 11"/>
          <p:cNvGraphicFramePr>
            <a:graphicFrameLocks noChangeAspect="1"/>
          </p:cNvGraphicFramePr>
          <p:nvPr/>
        </p:nvGraphicFramePr>
        <p:xfrm>
          <a:off x="1243013" y="1143000"/>
          <a:ext cx="6657975" cy="5381625"/>
        </p:xfrm>
        <a:graphic>
          <a:graphicData uri="http://schemas.openxmlformats.org/presentationml/2006/ole">
            <mc:AlternateContent xmlns:mc="http://schemas.openxmlformats.org/markup-compatibility/2006">
              <mc:Choice xmlns:v="urn:schemas-microsoft-com:vml" Requires="v">
                <p:oleObj spid="_x0000_s473116" name="SPW 12.0 Graph" r:id="rId4" imgW="6658021" imgH="5381686" progId="SigmaPlotGraphicObject.11">
                  <p:embed/>
                </p:oleObj>
              </mc:Choice>
              <mc:Fallback>
                <p:oleObj name="SPW 12.0 Graph" r:id="rId4" imgW="6658021" imgH="5381686" progId="SigmaPlotGraphicObject.11">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013" y="1143000"/>
                        <a:ext cx="6657975"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10%</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857596" y="3485804"/>
            <a:ext cx="484428" cy="523220"/>
          </a:xfrm>
          <a:prstGeom prst="rect">
            <a:avLst/>
          </a:prstGeom>
        </p:spPr>
        <p:txBody>
          <a:bodyPr wrap="none">
            <a:spAutoFit/>
          </a:bodyPr>
          <a:lstStyle/>
          <a:p>
            <a:r>
              <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
        <p:nvSpPr>
          <p:cNvPr id="7" name="Arrow: Down 6">
            <a:extLst>
              <a:ext uri="{FF2B5EF4-FFF2-40B4-BE49-F238E27FC236}">
                <a16:creationId xmlns:a16="http://schemas.microsoft.com/office/drawing/2014/main" id="{E3E60CBE-4D8B-4728-9D4E-769E962D7A22}"/>
              </a:ext>
            </a:extLst>
          </p:cNvPr>
          <p:cNvSpPr/>
          <p:nvPr/>
        </p:nvSpPr>
        <p:spPr>
          <a:xfrm flipV="1">
            <a:off x="4191000" y="4343400"/>
            <a:ext cx="533400" cy="685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A9CC19-636A-440A-B29C-5AB7F7E8BD85}"/>
              </a:ext>
            </a:extLst>
          </p:cNvPr>
          <p:cNvSpPr/>
          <p:nvPr/>
        </p:nvSpPr>
        <p:spPr>
          <a:xfrm>
            <a:off x="3641100" y="4992914"/>
            <a:ext cx="1833228" cy="584775"/>
          </a:xfrm>
          <a:prstGeom prst="rect">
            <a:avLst/>
          </a:prstGeom>
        </p:spPr>
        <p:txBody>
          <a:bodyPr wrap="square">
            <a:spAutoFit/>
          </a:bodyPr>
          <a:lstStyle/>
          <a:p>
            <a:r>
              <a:rPr lang="en-US" sz="32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  </a:t>
            </a: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0.954</a:t>
            </a:r>
            <a:endParaRPr lang="en-US" sz="2400" baseline="-25000" dirty="0"/>
          </a:p>
        </p:txBody>
      </p:sp>
      <p:sp>
        <p:nvSpPr>
          <p:cNvPr id="10" name="TextBox 9"/>
          <p:cNvSpPr txBox="1"/>
          <p:nvPr/>
        </p:nvSpPr>
        <p:spPr>
          <a:xfrm>
            <a:off x="-3962400" y="1470978"/>
            <a:ext cx="3953583" cy="2031325"/>
          </a:xfrm>
          <a:prstGeom prst="rect">
            <a:avLst/>
          </a:prstGeom>
          <a:solidFill>
            <a:schemeClr val="accent1">
              <a:lumMod val="75000"/>
            </a:schemeClr>
          </a:solidFill>
        </p:spPr>
        <p:txBody>
          <a:bodyPr wrap="none" rtlCol="0">
            <a:spAutoFit/>
          </a:bodyPr>
          <a:lstStyle/>
          <a:p>
            <a:r>
              <a:rPr lang="en-US" dirty="0" smtClean="0">
                <a:solidFill>
                  <a:schemeClr val="bg1"/>
                </a:solidFill>
              </a:rPr>
              <a:t>Need to know more info on what</a:t>
            </a:r>
            <a:br>
              <a:rPr lang="en-US" dirty="0" smtClean="0">
                <a:solidFill>
                  <a:schemeClr val="bg1"/>
                </a:solidFill>
              </a:rPr>
            </a:br>
            <a:r>
              <a:rPr lang="en-US" dirty="0" smtClean="0">
                <a:solidFill>
                  <a:schemeClr val="bg1"/>
                </a:solidFill>
              </a:rPr>
              <a:t>is the specific growth models being</a:t>
            </a:r>
            <a:br>
              <a:rPr lang="en-US" dirty="0" smtClean="0">
                <a:solidFill>
                  <a:schemeClr val="bg1"/>
                </a:solidFill>
              </a:rPr>
            </a:br>
            <a:r>
              <a:rPr lang="en-US" dirty="0" smtClean="0">
                <a:solidFill>
                  <a:schemeClr val="bg1"/>
                </a:solidFill>
              </a:rPr>
              <a:t>simulated here.</a:t>
            </a:r>
          </a:p>
          <a:p>
            <a:endParaRPr lang="en-US" dirty="0">
              <a:solidFill>
                <a:schemeClr val="bg1"/>
              </a:solidFill>
            </a:endParaRPr>
          </a:p>
          <a:p>
            <a:r>
              <a:rPr lang="en-US" dirty="0" smtClean="0">
                <a:solidFill>
                  <a:schemeClr val="bg1"/>
                </a:solidFill>
              </a:rPr>
              <a:t>Seems like some model that is a </a:t>
            </a:r>
            <a:br>
              <a:rPr lang="en-US" dirty="0" smtClean="0">
                <a:solidFill>
                  <a:schemeClr val="bg1"/>
                </a:solidFill>
              </a:rPr>
            </a:br>
            <a:r>
              <a:rPr lang="en-US" dirty="0" smtClean="0">
                <a:solidFill>
                  <a:schemeClr val="bg1"/>
                </a:solidFill>
              </a:rPr>
              <a:t>function of exploitation, spawning</a:t>
            </a:r>
            <a:br>
              <a:rPr lang="en-US" dirty="0" smtClean="0">
                <a:solidFill>
                  <a:schemeClr val="bg1"/>
                </a:solidFill>
              </a:rPr>
            </a:br>
            <a:r>
              <a:rPr lang="en-US" dirty="0" smtClean="0">
                <a:solidFill>
                  <a:schemeClr val="bg1"/>
                </a:solidFill>
              </a:rPr>
              <a:t>and slot size, but its unclear.</a:t>
            </a:r>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6404" name="Object 4"/>
          <p:cNvGraphicFramePr>
            <a:graphicFrameLocks noChangeAspect="1"/>
          </p:cNvGraphicFramePr>
          <p:nvPr/>
        </p:nvGraphicFramePr>
        <p:xfrm>
          <a:off x="1243013" y="1143000"/>
          <a:ext cx="6657975" cy="5381625"/>
        </p:xfrm>
        <a:graphic>
          <a:graphicData uri="http://schemas.openxmlformats.org/presentationml/2006/ole">
            <mc:AlternateContent xmlns:mc="http://schemas.openxmlformats.org/markup-compatibility/2006">
              <mc:Choice xmlns:v="urn:schemas-microsoft-com:vml" Requires="v">
                <p:oleObj spid="_x0000_s486421" name="SPW 12.0 Graph" r:id="rId4" imgW="6658021" imgH="5381686" progId="SigmaPlotGraphicObject.11">
                  <p:embed/>
                </p:oleObj>
              </mc:Choice>
              <mc:Fallback>
                <p:oleObj name="SPW 12.0 Graph" r:id="rId4" imgW="6658021" imgH="5381686" progId="SigmaPlotGraphicObject.11">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013" y="1143000"/>
                        <a:ext cx="6657975"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15%</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857596" y="3485804"/>
            <a:ext cx="484428" cy="523220"/>
          </a:xfrm>
          <a:prstGeom prst="rect">
            <a:avLst/>
          </a:prstGeom>
        </p:spPr>
        <p:txBody>
          <a:bodyPr wrap="none">
            <a:spAutoFit/>
          </a:bodyPr>
          <a:lstStyle/>
          <a:p>
            <a:r>
              <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
        <p:nvSpPr>
          <p:cNvPr id="7" name="Arrow: Down 6">
            <a:extLst>
              <a:ext uri="{FF2B5EF4-FFF2-40B4-BE49-F238E27FC236}">
                <a16:creationId xmlns:a16="http://schemas.microsoft.com/office/drawing/2014/main" id="{7E8398C7-7F2E-41AF-A9FB-2C0A0B1D20BD}"/>
              </a:ext>
            </a:extLst>
          </p:cNvPr>
          <p:cNvSpPr/>
          <p:nvPr/>
        </p:nvSpPr>
        <p:spPr>
          <a:xfrm flipV="1">
            <a:off x="4205286" y="3989628"/>
            <a:ext cx="533400" cy="685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44AE9D-28A1-4EF0-B1E2-158FE176AA57}"/>
              </a:ext>
            </a:extLst>
          </p:cNvPr>
          <p:cNvSpPr/>
          <p:nvPr/>
        </p:nvSpPr>
        <p:spPr>
          <a:xfrm>
            <a:off x="3655386" y="4639142"/>
            <a:ext cx="1833228" cy="584775"/>
          </a:xfrm>
          <a:prstGeom prst="rect">
            <a:avLst/>
          </a:prstGeom>
        </p:spPr>
        <p:txBody>
          <a:bodyPr wrap="square">
            <a:spAutoFit/>
          </a:bodyPr>
          <a:lstStyle/>
          <a:p>
            <a:r>
              <a:rPr lang="en-US" sz="32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  </a:t>
            </a: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0.972</a:t>
            </a:r>
            <a:endParaRPr lang="en-US" sz="2400"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6282FA-E4B8-450D-86A7-799D6BCCCEFE}"/>
              </a:ext>
            </a:extLst>
          </p:cNvPr>
          <p:cNvSpPr/>
          <p:nvPr/>
        </p:nvSpPr>
        <p:spPr>
          <a:xfrm>
            <a:off x="3655386" y="4546661"/>
            <a:ext cx="1833228" cy="584775"/>
          </a:xfrm>
          <a:prstGeom prst="rect">
            <a:avLst/>
          </a:prstGeom>
        </p:spPr>
        <p:txBody>
          <a:bodyPr wrap="square">
            <a:spAutoFit/>
          </a:bodyPr>
          <a:lstStyle/>
          <a:p>
            <a:r>
              <a:rPr lang="en-US" sz="32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  </a:t>
            </a: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0.984</a:t>
            </a:r>
            <a:endParaRPr lang="en-US" sz="2400" baseline="-25000" dirty="0"/>
          </a:p>
        </p:txBody>
      </p:sp>
      <p:sp>
        <p:nvSpPr>
          <p:cNvPr id="12" name="Arrow: Down 11">
            <a:extLst>
              <a:ext uri="{FF2B5EF4-FFF2-40B4-BE49-F238E27FC236}">
                <a16:creationId xmlns:a16="http://schemas.microsoft.com/office/drawing/2014/main" id="{2E7EBBEA-D5B5-4807-A72A-E29A970E5ED8}"/>
              </a:ext>
            </a:extLst>
          </p:cNvPr>
          <p:cNvSpPr/>
          <p:nvPr/>
        </p:nvSpPr>
        <p:spPr>
          <a:xfrm flipV="1">
            <a:off x="4205286" y="3897147"/>
            <a:ext cx="533400" cy="685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89476" name="Object 4"/>
          <p:cNvGraphicFramePr>
            <a:graphicFrameLocks noChangeAspect="1"/>
          </p:cNvGraphicFramePr>
          <p:nvPr>
            <p:extLst>
              <p:ext uri="{D42A27DB-BD31-4B8C-83A1-F6EECF244321}">
                <p14:modId xmlns:p14="http://schemas.microsoft.com/office/powerpoint/2010/main" val="3240914278"/>
              </p:ext>
            </p:extLst>
          </p:nvPr>
        </p:nvGraphicFramePr>
        <p:xfrm>
          <a:off x="1243013" y="1143000"/>
          <a:ext cx="6657975" cy="5381625"/>
        </p:xfrm>
        <a:graphic>
          <a:graphicData uri="http://schemas.openxmlformats.org/presentationml/2006/ole">
            <mc:AlternateContent xmlns:mc="http://schemas.openxmlformats.org/markup-compatibility/2006">
              <mc:Choice xmlns:v="urn:schemas-microsoft-com:vml" Requires="v">
                <p:oleObj spid="_x0000_s489493" name="SPW 12.0 Graph" r:id="rId4" imgW="6658021" imgH="5381686" progId="SigmaPlotGraphicObject.11">
                  <p:embed/>
                </p:oleObj>
              </mc:Choice>
              <mc:Fallback>
                <p:oleObj name="SPW 12.0 Graph" r:id="rId4" imgW="6658021" imgH="5381686" progId="SigmaPlotGraphicObject.11">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013" y="1143000"/>
                        <a:ext cx="6657975"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25%</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857596" y="3485804"/>
            <a:ext cx="484428" cy="523220"/>
          </a:xfrm>
          <a:prstGeom prst="rect">
            <a:avLst/>
          </a:prstGeom>
        </p:spPr>
        <p:txBody>
          <a:bodyPr wrap="none">
            <a:spAutoFit/>
          </a:bodyPr>
          <a:lstStyle/>
          <a:p>
            <a:r>
              <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ea typeface="Tahoma" pitchFamily="34" charset="0"/>
                <a:cs typeface="Tahoma" pitchFamily="34" charset="0"/>
              </a:rPr>
              <a:t>Estimated Population Abundance </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577539" name="Object 3"/>
          <p:cNvGraphicFramePr>
            <a:graphicFrameLocks/>
          </p:cNvGraphicFramePr>
          <p:nvPr>
            <p:extLst>
              <p:ext uri="{D42A27DB-BD31-4B8C-83A1-F6EECF244321}">
                <p14:modId xmlns:p14="http://schemas.microsoft.com/office/powerpoint/2010/main" val="405415072"/>
              </p:ext>
            </p:extLst>
          </p:nvPr>
        </p:nvGraphicFramePr>
        <p:xfrm>
          <a:off x="961232" y="1166813"/>
          <a:ext cx="7104888" cy="5486400"/>
        </p:xfrm>
        <a:graphic>
          <a:graphicData uri="http://schemas.openxmlformats.org/presentationml/2006/ole">
            <mc:AlternateContent xmlns:mc="http://schemas.openxmlformats.org/markup-compatibility/2006">
              <mc:Choice xmlns:v="urn:schemas-microsoft-com:vml" Requires="v">
                <p:oleObj spid="_x0000_s577546" name="SPW 12.0 Graph" r:id="rId5" imgW="5953264" imgH="4524436" progId="SigmaPlotGraphicObject.11">
                  <p:embed/>
                </p:oleObj>
              </mc:Choice>
              <mc:Fallback>
                <p:oleObj name="SPW 12.0 Graph" r:id="rId5" imgW="5953264" imgH="4524436" progId="SigmaPlotGraphicObject.11">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232" y="1166813"/>
                        <a:ext cx="710488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1355481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stretch>
            <a:fillRect/>
          </a:stretch>
        </p:blipFill>
        <p:spPr>
          <a:xfrm>
            <a:off x="1537637" y="1093855"/>
            <a:ext cx="10373581" cy="6813064"/>
          </a:xfrm>
          <a:prstGeom prst="rect">
            <a:avLst/>
          </a:prstGeom>
        </p:spPr>
      </p:pic>
      <p:pic>
        <p:nvPicPr>
          <p:cNvPr id="37" name="Picture 36"/>
          <p:cNvPicPr>
            <a:picLocks noChangeAspect="1"/>
          </p:cNvPicPr>
          <p:nvPr/>
        </p:nvPicPr>
        <p:blipFill>
          <a:blip r:embed="rId5" cstate="print">
            <a:clrChange>
              <a:clrFrom>
                <a:srgbClr val="FFFFFF"/>
              </a:clrFrom>
              <a:clrTo>
                <a:srgbClr val="FFFFFF">
                  <a:alpha val="0"/>
                </a:srgbClr>
              </a:clrTo>
            </a:clrChange>
          </a:blip>
          <a:stretch>
            <a:fillRect/>
          </a:stretch>
        </p:blipFill>
        <p:spPr>
          <a:xfrm>
            <a:off x="559221" y="210422"/>
            <a:ext cx="8483732" cy="6372513"/>
          </a:xfrm>
          <a:prstGeom prst="rect">
            <a:avLst/>
          </a:prstGeom>
        </p:spPr>
      </p:pic>
      <p:sp>
        <p:nvSpPr>
          <p:cNvPr id="23" name="Rectangle 22"/>
          <p:cNvSpPr/>
          <p:nvPr/>
        </p:nvSpPr>
        <p:spPr>
          <a:xfrm>
            <a:off x="5666682" y="4136852"/>
            <a:ext cx="317892" cy="3701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19800" y="3783598"/>
            <a:ext cx="494348" cy="35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85800" y="152400"/>
            <a:ext cx="1947328" cy="430887"/>
          </a:xfrm>
          <a:prstGeom prst="rect">
            <a:avLst/>
          </a:prstGeom>
          <a:noFill/>
        </p:spPr>
        <p:txBody>
          <a:bodyPr wrap="none" rtlCol="0">
            <a:spAutoFit/>
          </a:bodyPr>
          <a:lstStyle/>
          <a:p>
            <a:r>
              <a:rPr lang="en-US" sz="2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San Pablo Bay</a:t>
            </a:r>
          </a:p>
        </p:txBody>
      </p:sp>
      <p:sp>
        <p:nvSpPr>
          <p:cNvPr id="26" name="TextBox 25"/>
          <p:cNvSpPr txBox="1"/>
          <p:nvPr/>
        </p:nvSpPr>
        <p:spPr>
          <a:xfrm>
            <a:off x="431668" y="5727250"/>
            <a:ext cx="2844932" cy="430887"/>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San Francisco Bay</a:t>
            </a:r>
          </a:p>
        </p:txBody>
      </p:sp>
      <p:sp>
        <p:nvSpPr>
          <p:cNvPr id="27" name="TextBox 26"/>
          <p:cNvSpPr txBox="1"/>
          <p:nvPr/>
        </p:nvSpPr>
        <p:spPr>
          <a:xfrm>
            <a:off x="3935941" y="1964750"/>
            <a:ext cx="1546642"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Suisun Bay</a:t>
            </a:r>
          </a:p>
        </p:txBody>
      </p:sp>
      <p:cxnSp>
        <p:nvCxnSpPr>
          <p:cNvPr id="32" name="Straight Arrow Connector 31"/>
          <p:cNvCxnSpPr/>
          <p:nvPr/>
        </p:nvCxnSpPr>
        <p:spPr>
          <a:xfrm flipV="1">
            <a:off x="4585093" y="1283460"/>
            <a:ext cx="298672" cy="6608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054238">
            <a:off x="6604440" y="372395"/>
            <a:ext cx="1885088" cy="769441"/>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Sacramento River</a:t>
            </a:r>
          </a:p>
        </p:txBody>
      </p:sp>
      <p:sp>
        <p:nvSpPr>
          <p:cNvPr id="34" name="TextBox 33"/>
          <p:cNvSpPr txBox="1"/>
          <p:nvPr/>
        </p:nvSpPr>
        <p:spPr>
          <a:xfrm rot="20849723">
            <a:off x="6667777" y="1728902"/>
            <a:ext cx="2402645"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San Joaquin River</a:t>
            </a:r>
          </a:p>
        </p:txBody>
      </p:sp>
      <p:cxnSp>
        <p:nvCxnSpPr>
          <p:cNvPr id="35" name="Straight Arrow Connector 34"/>
          <p:cNvCxnSpPr/>
          <p:nvPr/>
        </p:nvCxnSpPr>
        <p:spPr>
          <a:xfrm>
            <a:off x="1295400" y="609600"/>
            <a:ext cx="394853" cy="590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705090" y="4506986"/>
            <a:ext cx="797383" cy="1220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stretch>
            <a:fillRect/>
          </a:stretch>
        </p:blipFill>
        <p:spPr>
          <a:xfrm>
            <a:off x="5745193" y="4222153"/>
            <a:ext cx="366935" cy="278234"/>
          </a:xfrm>
          <a:prstGeom prst="rect">
            <a:avLst/>
          </a:prstGeom>
        </p:spPr>
      </p:pic>
    </p:spTree>
    <p:custDataLst>
      <p:tags r:id="rId1"/>
    </p:custDataLst>
    <p:extLst>
      <p:ext uri="{BB962C8B-B14F-4D97-AF65-F5344CB8AC3E}">
        <p14:creationId xmlns:p14="http://schemas.microsoft.com/office/powerpoint/2010/main" val="1936377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6683"/>
    </mc:Choice>
    <mc:Fallback xmlns="">
      <p:transition spd="slow" advTm="3668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ea typeface="Tahoma" pitchFamily="34" charset="0"/>
                <a:cs typeface="Tahoma" pitchFamily="34" charset="0"/>
              </a:rPr>
              <a:t>2006 Cohort</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577537" name="Object 1"/>
          <p:cNvGraphicFramePr>
            <a:graphicFrameLocks noChangeAspect="1"/>
          </p:cNvGraphicFramePr>
          <p:nvPr/>
        </p:nvGraphicFramePr>
        <p:xfrm>
          <a:off x="1020763" y="1157288"/>
          <a:ext cx="7102475" cy="5481637"/>
        </p:xfrm>
        <a:graphic>
          <a:graphicData uri="http://schemas.openxmlformats.org/presentationml/2006/ole">
            <mc:AlternateContent xmlns:mc="http://schemas.openxmlformats.org/markup-compatibility/2006">
              <mc:Choice xmlns:v="urn:schemas-microsoft-com:vml" Requires="v">
                <p:oleObj spid="_x0000_s579593" name="SPW 12.0 Graph" r:id="rId5" imgW="5886357" imgH="4543609" progId="SigmaPlotGraphicObject.11">
                  <p:embed/>
                </p:oleObj>
              </mc:Choice>
              <mc:Fallback>
                <p:oleObj name="SPW 12.0 Graph" r:id="rId5" imgW="5886357" imgH="4543609" progId="SigmaPlotGraphicObject.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763" y="1157288"/>
                        <a:ext cx="7102475"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1355481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Elasticity Analysis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0751" name="Object 63"/>
          <p:cNvGraphicFramePr>
            <a:graphicFrameLocks noChangeAspect="1"/>
          </p:cNvGraphicFramePr>
          <p:nvPr/>
        </p:nvGraphicFramePr>
        <p:xfrm>
          <a:off x="990600" y="1143000"/>
          <a:ext cx="7153275" cy="5481687"/>
        </p:xfrm>
        <a:graphic>
          <a:graphicData uri="http://schemas.openxmlformats.org/presentationml/2006/ole">
            <mc:AlternateContent xmlns:mc="http://schemas.openxmlformats.org/markup-compatibility/2006">
              <mc:Choice xmlns:v="urn:schemas-microsoft-com:vml" Requires="v">
                <p:oleObj spid="_x0000_s370767" name="SPW 12.0 Graph" r:id="rId4" imgW="7296243" imgH="5591114" progId="SigmaPlotGraphicObject.11">
                  <p:embed/>
                </p:oleObj>
              </mc:Choice>
              <mc:Fallback>
                <p:oleObj name="SPW 12.0 Graph" r:id="rId4" imgW="7296243" imgH="5591114" progId="SigmaPlotGraphicObject.11">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143000"/>
                        <a:ext cx="7153275" cy="548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657718" y="6073555"/>
            <a:ext cx="782394" cy="307777"/>
          </a:xfrm>
          <a:prstGeom prst="rect">
            <a:avLst/>
          </a:prstGeom>
          <a:noFill/>
        </p:spPr>
        <p:txBody>
          <a:bodyPr wrap="non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survival</a:t>
            </a:r>
          </a:p>
        </p:txBody>
      </p:sp>
      <p:sp>
        <p:nvSpPr>
          <p:cNvPr id="7" name="TextBox 6"/>
          <p:cNvSpPr txBox="1"/>
          <p:nvPr/>
        </p:nvSpPr>
        <p:spPr>
          <a:xfrm>
            <a:off x="3840699" y="6073556"/>
            <a:ext cx="782394" cy="307777"/>
          </a:xfrm>
          <a:prstGeom prst="rect">
            <a:avLst/>
          </a:prstGeom>
          <a:noFill/>
        </p:spPr>
        <p:txBody>
          <a:bodyPr wrap="non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survival</a:t>
            </a:r>
          </a:p>
        </p:txBody>
      </p:sp>
      <p:sp>
        <p:nvSpPr>
          <p:cNvPr id="8" name="TextBox 7"/>
          <p:cNvSpPr txBox="1"/>
          <p:nvPr/>
        </p:nvSpPr>
        <p:spPr>
          <a:xfrm>
            <a:off x="5125794" y="6083080"/>
            <a:ext cx="782394" cy="307777"/>
          </a:xfrm>
          <a:prstGeom prst="rect">
            <a:avLst/>
          </a:prstGeom>
          <a:noFill/>
        </p:spPr>
        <p:txBody>
          <a:bodyPr wrap="non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survival</a:t>
            </a:r>
          </a:p>
        </p:txBody>
      </p:sp>
    </p:spTree>
    <p:extLst>
      <p:ext uri="{BB962C8B-B14F-4D97-AF65-F5344CB8AC3E}">
        <p14:creationId xmlns:p14="http://schemas.microsoft.com/office/powerpoint/2010/main" val="1906351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ea typeface="Tahoma" pitchFamily="34" charset="0"/>
                <a:cs typeface="Tahoma" pitchFamily="34" charset="0"/>
              </a:rPr>
              <a:t>Conclusions </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Spawning periodicity</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 is likely most realistic</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Slot length limit</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Similar </a:t>
            </a:r>
            <a:r>
              <a:rPr lang="en-US" sz="3000" i="1" dirty="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r>
              <a:rPr lang="en-US" sz="2400" i="1" dirty="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between harvest slot length limits</a:t>
            </a:r>
          </a:p>
          <a:p>
            <a:pPr lvl="1">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Greatest changes in population growth rates   </a:t>
            </a:r>
            <a:endPar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custDataLst>
      <p:tags r:id="rId1"/>
    </p:custDataLst>
    <p:extLst>
      <p:ext uri="{BB962C8B-B14F-4D97-AF65-F5344CB8AC3E}">
        <p14:creationId xmlns:p14="http://schemas.microsoft.com/office/powerpoint/2010/main" val="363521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ahoma" pitchFamily="34" charset="0"/>
                <a:ea typeface="Tahoma" pitchFamily="34" charset="0"/>
                <a:cs typeface="Tahoma" pitchFamily="34" charset="0"/>
              </a:rPr>
              <a:t>Acknowledgements</a:t>
            </a:r>
          </a:p>
        </p:txBody>
      </p:sp>
      <p:sp>
        <p:nvSpPr>
          <p:cNvPr id="9" name="Content Placeholder 2"/>
          <p:cNvSpPr txBox="1">
            <a:spLocks/>
          </p:cNvSpPr>
          <p:nvPr/>
        </p:nvSpPr>
        <p:spPr>
          <a:xfrm>
            <a:off x="605930" y="1513635"/>
            <a:ext cx="8229600" cy="4526280"/>
          </a:xfrm>
          <a:prstGeom prst="rect">
            <a:avLst/>
          </a:prstGeom>
        </p:spPr>
        <p:txBody>
          <a:bodyPr>
            <a:normAutofit lnSpcReduction="10000"/>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buClrTx/>
            </a:pP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rPr>
              <a:t>California Department of Fish and Wildlife</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Dr. Russell </a:t>
            </a:r>
            <a:r>
              <a:rPr lang="en-US" sz="1800" dirty="0" err="1">
                <a:effectLst>
                  <a:outerShdw blurRad="38100" dist="38100" dir="2700000" algn="tl">
                    <a:srgbClr val="000000">
                      <a:alpha val="43137"/>
                    </a:srgbClr>
                  </a:outerShdw>
                </a:effectLst>
                <a:latin typeface="Tahoma" pitchFamily="34" charset="0"/>
                <a:ea typeface="Tahoma" pitchFamily="34" charset="0"/>
                <a:cs typeface="Tahoma" pitchFamily="34" charset="0"/>
              </a:rPr>
              <a:t>Bellmer</a:t>
            </a: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Mike Harris</a:t>
            </a:r>
          </a:p>
          <a:p>
            <a:pPr marL="411480" lvl="1" indent="0">
              <a:buClrTx/>
              <a:buNone/>
            </a:pP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rPr>
              <a:t>U.S. Fish and Wildlife Service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Laura Heironimus</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Graham </a:t>
            </a:r>
            <a:r>
              <a:rPr lang="en-US" sz="1800" dirty="0" err="1">
                <a:effectLst>
                  <a:outerShdw blurRad="38100" dist="38100" dir="2700000" algn="tl">
                    <a:srgbClr val="000000">
                      <a:alpha val="43137"/>
                    </a:srgbClr>
                  </a:outerShdw>
                </a:effectLst>
                <a:latin typeface="Tahoma" pitchFamily="34" charset="0"/>
                <a:ea typeface="Tahoma" pitchFamily="34" charset="0"/>
                <a:cs typeface="Tahoma" pitchFamily="34" charset="0"/>
              </a:rPr>
              <a:t>Mytton</a:t>
            </a: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Zack </a:t>
            </a:r>
            <a:r>
              <a:rPr lang="en-US" sz="1800" dirty="0" err="1">
                <a:effectLst>
                  <a:outerShdw blurRad="38100" dist="38100" dir="2700000" algn="tl">
                    <a:srgbClr val="000000">
                      <a:alpha val="43137"/>
                    </a:srgbClr>
                  </a:outerShdw>
                </a:effectLst>
                <a:latin typeface="Tahoma" pitchFamily="34" charset="0"/>
                <a:ea typeface="Tahoma" pitchFamily="34" charset="0"/>
                <a:cs typeface="Tahoma" pitchFamily="34" charset="0"/>
              </a:rPr>
              <a:t>Jessee</a:t>
            </a: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rPr>
              <a:t>University of Idaho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Dr. Sophie Gilbert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Elizabeth Ng</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Joshua McCormick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Quist Lab </a:t>
            </a:r>
          </a:p>
          <a:p>
            <a:pPr marL="0" indent="0">
              <a:buClrTx/>
              <a:buFont typeface="Wingdings 2"/>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28" name="Picture 4" descr="Image result for logo for california fish and gam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67" b="100000" l="4444" r="92778"/>
                    </a14:imgEffect>
                  </a14:imgLayer>
                </a14:imgProps>
              </a:ext>
              <a:ext uri="{28A0092B-C50C-407E-A947-70E740481C1C}">
                <a14:useLocalDpi xmlns:a14="http://schemas.microsoft.com/office/drawing/2010/main" val="0"/>
              </a:ext>
            </a:extLst>
          </a:blip>
          <a:srcRect/>
          <a:stretch>
            <a:fillRect/>
          </a:stretch>
        </p:blipFill>
        <p:spPr bwMode="auto">
          <a:xfrm>
            <a:off x="6737190" y="1440139"/>
            <a:ext cx="2406810" cy="2406810"/>
          </a:xfrm>
          <a:prstGeom prst="rect">
            <a:avLst/>
          </a:prstGeom>
          <a:noFill/>
          <a:ln>
            <a:noFill/>
          </a:ln>
          <a:effectLst>
            <a:outerShdw blurRad="1905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032" name="Picture 8" descr="Image result for us fish and wildlif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6320" y="2274833"/>
            <a:ext cx="1690870" cy="2018899"/>
          </a:xfrm>
          <a:prstGeom prst="rect">
            <a:avLst/>
          </a:prstGeom>
          <a:noFill/>
          <a:effectLst>
            <a:outerShdw blurRad="1905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5" name="Picture 4" descr="vandal logo SH.png"/>
          <p:cNvPicPr>
            <a:picLocks noChangeAspect="1"/>
          </p:cNvPicPr>
          <p:nvPr/>
        </p:nvPicPr>
        <p:blipFill>
          <a:blip r:embed="rId6" cstate="print"/>
          <a:stretch>
            <a:fillRect/>
          </a:stretch>
        </p:blipFill>
        <p:spPr>
          <a:xfrm>
            <a:off x="3707190" y="3872349"/>
            <a:ext cx="1198924" cy="1400342"/>
          </a:xfrm>
          <a:prstGeom prst="rect">
            <a:avLst/>
          </a:prstGeom>
          <a:effectLst>
            <a:outerShdw blurRad="190500" dist="190500" dir="2700000" algn="ctr" rotWithShape="0">
              <a:srgbClr val="000000">
                <a:alpha val="65000"/>
              </a:srgbClr>
            </a:outerShdw>
          </a:effectLst>
        </p:spPr>
      </p:pic>
      <p:pic>
        <p:nvPicPr>
          <p:cNvPr id="14" name="Picture 13" descr="WMI.tif"/>
          <p:cNvPicPr>
            <a:picLocks noChangeAspect="1"/>
          </p:cNvPicPr>
          <p:nvPr/>
        </p:nvPicPr>
        <p:blipFill>
          <a:blip r:embed="rId7" cstate="print"/>
          <a:stretch>
            <a:fillRect/>
          </a:stretch>
        </p:blipFill>
        <p:spPr>
          <a:xfrm>
            <a:off x="7396558" y="4293732"/>
            <a:ext cx="1290242" cy="1278773"/>
          </a:xfrm>
          <a:prstGeom prst="rect">
            <a:avLst/>
          </a:prstGeom>
          <a:effectLst>
            <a:outerShdw blurRad="190500" dist="190500" dir="2700000" algn="ctr" rotWithShape="0">
              <a:srgbClr val="000000">
                <a:alpha val="65000"/>
              </a:srgbClr>
            </a:outerShdw>
          </a:effectLst>
        </p:spPr>
      </p:pic>
      <p:grpSp>
        <p:nvGrpSpPr>
          <p:cNvPr id="15" name="Group 20"/>
          <p:cNvGrpSpPr/>
          <p:nvPr/>
        </p:nvGrpSpPr>
        <p:grpSpPr>
          <a:xfrm>
            <a:off x="3935277" y="5686529"/>
            <a:ext cx="3379923" cy="851614"/>
            <a:chOff x="3810000" y="4495800"/>
            <a:chExt cx="3581400" cy="762000"/>
          </a:xfrm>
          <a:effectLst>
            <a:outerShdw blurRad="190500" dist="190500" dir="2700000" algn="ctr" rotWithShape="0">
              <a:srgbClr val="000000">
                <a:alpha val="65000"/>
              </a:srgbClr>
            </a:outerShdw>
          </a:effectLst>
        </p:grpSpPr>
        <p:pic>
          <p:nvPicPr>
            <p:cNvPr id="16" name="Picture 4" descr="Underwater photo of wild Kokanee Salmon"/>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 t="40794" b="21776"/>
            <a:stretch/>
          </p:blipFill>
          <p:spPr bwMode="auto">
            <a:xfrm>
              <a:off x="3810000" y="4495800"/>
              <a:ext cx="3581400" cy="762000"/>
            </a:xfrm>
            <a:prstGeom prst="rect">
              <a:avLst/>
            </a:prstGeom>
            <a:effectLst>
              <a:outerShdw blurRad="190500" dist="38100" dir="9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7" name="Picture 16" descr="USGS logo.tif"/>
            <p:cNvPicPr>
              <a:picLocks noChangeAspect="1"/>
            </p:cNvPicPr>
            <p:nvPr/>
          </p:nvPicPr>
          <p:blipFill>
            <a:blip r:embed="rId9" cstate="print"/>
            <a:stretch>
              <a:fillRect/>
            </a:stretch>
          </p:blipFill>
          <p:spPr>
            <a:xfrm>
              <a:off x="3886200" y="4577443"/>
              <a:ext cx="1439907" cy="598714"/>
            </a:xfrm>
            <a:prstGeom prst="rect">
              <a:avLst/>
            </a:prstGeom>
            <a:effectLst>
              <a:outerShdw blurRad="190500" dist="38100" dir="900000" algn="tl" rotWithShape="0">
                <a:prstClr val="black">
                  <a:alpha val="65000"/>
                </a:prstClr>
              </a:outerShdw>
            </a:effectLst>
          </p:spPr>
        </p:pic>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041"/>
    </mc:Choice>
    <mc:Fallback xmlns="">
      <p:transition spd="slow" advTm="604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ahoma" pitchFamily="34" charset="0"/>
                <a:ea typeface="Tahoma" pitchFamily="34" charset="0"/>
                <a:cs typeface="Tahoma" pitchFamily="34" charset="0"/>
              </a:rPr>
              <a:t>s</a:t>
            </a:r>
          </a:p>
        </p:txBody>
      </p:sp>
      <p:sp>
        <p:nvSpPr>
          <p:cNvPr id="3" name="Content Placeholder 2"/>
          <p:cNvSpPr>
            <a:spLocks noGrp="1"/>
          </p:cNvSpPr>
          <p:nvPr>
            <p:ph idx="1"/>
          </p:nvPr>
        </p:nvSpPr>
        <p:spPr/>
        <p:txBody>
          <a:bodyPr>
            <a:normAutofit/>
          </a:bodyPr>
          <a:lstStyle/>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a:effectLst/>
        </p:spPr>
      </p:pic>
    </p:spTree>
    <p:custDataLst>
      <p:tags r:id="rId1"/>
    </p:custDataLst>
    <p:extLst>
      <p:ext uri="{BB962C8B-B14F-4D97-AF65-F5344CB8AC3E}">
        <p14:creationId xmlns:p14="http://schemas.microsoft.com/office/powerpoint/2010/main" val="4118894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San Francisco Bay Delta-Estuary</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fontScale="92500" lnSpcReduction="10000"/>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Historic commercial harvest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Recreational angling  </a:t>
            </a:r>
            <a:endParaRPr lang="en-US" sz="1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Exploitation (µ): 2 – 12%</a:t>
            </a:r>
          </a:p>
          <a:p>
            <a:pPr lvl="2">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Angler non-compliance </a:t>
            </a:r>
          </a:p>
          <a:p>
            <a:pPr lvl="2">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Illegal harvest</a:t>
            </a:r>
            <a:endPar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Habitat alterations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Habitat reduction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Water operations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Invasive species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Pollution </a:t>
            </a:r>
            <a:endParaRPr lang="en-US"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3095" y="1646237"/>
            <a:ext cx="3263705" cy="4707825"/>
          </a:xfrm>
          <a:prstGeom prst="rect">
            <a:avLst/>
          </a:prstGeom>
          <a:effectLst>
            <a:outerShdw blurRad="444500" dist="190500" dir="2700000" algn="tl" rotWithShape="0">
              <a:prstClr val="black">
                <a:alpha val="85000"/>
              </a:prstClr>
            </a:outerShdw>
          </a:effectLst>
        </p:spPr>
      </p:pic>
    </p:spTree>
    <p:extLst>
      <p:ext uri="{BB962C8B-B14F-4D97-AF65-F5344CB8AC3E}">
        <p14:creationId xmlns:p14="http://schemas.microsoft.com/office/powerpoint/2010/main" val="1963250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chemeClr val="tx1"/>
                </a:solidFill>
                <a:effectLst>
                  <a:outerShdw blurRad="190500" dist="190500" dir="2700000" algn="tl" rotWithShape="0">
                    <a:srgbClr val="000000">
                      <a:alpha val="65000"/>
                    </a:srgbClr>
                  </a:outerShdw>
                </a:effectLst>
                <a:latin typeface="Tahoma" charset="0"/>
              </a:rPr>
              <a:t>Age-0 White Sturgeon Abundance Index</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514050" name="Object 2"/>
          <p:cNvGraphicFramePr>
            <a:graphicFrameLocks noChangeAspect="1"/>
          </p:cNvGraphicFramePr>
          <p:nvPr/>
        </p:nvGraphicFramePr>
        <p:xfrm>
          <a:off x="1075531" y="1157288"/>
          <a:ext cx="6992938" cy="5486400"/>
        </p:xfrm>
        <a:graphic>
          <a:graphicData uri="http://schemas.openxmlformats.org/presentationml/2006/ole">
            <mc:AlternateContent xmlns:mc="http://schemas.openxmlformats.org/markup-compatibility/2006">
              <mc:Choice xmlns:v="urn:schemas-microsoft-com:vml" Requires="v">
                <p:oleObj spid="_x0000_s515081" name="SPW 12.0 Graph" r:id="rId4" imgW="5791200" imgH="4543609" progId="SigmaPlotGraphicObject.11">
                  <p:embed/>
                </p:oleObj>
              </mc:Choice>
              <mc:Fallback>
                <p:oleObj name="SPW 12.0 Graph" r:id="rId4" imgW="5791200" imgH="4543609" progId="SigmaPlotGraphicObject.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531" y="1157288"/>
                        <a:ext cx="699293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Down Arrow 6"/>
          <p:cNvSpPr/>
          <p:nvPr/>
        </p:nvSpPr>
        <p:spPr>
          <a:xfrm>
            <a:off x="6096000" y="3810000"/>
            <a:ext cx="457200" cy="609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6934200" y="4724400"/>
            <a:ext cx="457200" cy="609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305860" y="1561624"/>
            <a:ext cx="3382060" cy="2585323"/>
          </a:xfrm>
          <a:prstGeom prst="rect">
            <a:avLst/>
          </a:prstGeom>
          <a:solidFill>
            <a:schemeClr val="accent1">
              <a:lumMod val="75000"/>
            </a:schemeClr>
          </a:solidFill>
        </p:spPr>
        <p:txBody>
          <a:bodyPr wrap="square" rtlCol="0">
            <a:spAutoFit/>
          </a:bodyPr>
          <a:lstStyle/>
          <a:p>
            <a:r>
              <a:rPr lang="en-US" dirty="0" smtClean="0">
                <a:solidFill>
                  <a:schemeClr val="bg1"/>
                </a:solidFill>
              </a:rPr>
              <a:t>The abundance index </a:t>
            </a:r>
          </a:p>
          <a:p>
            <a:pPr marL="285750" indent="-285750">
              <a:buFont typeface="Arial" panose="020B0604020202020204" pitchFamily="34" charset="0"/>
              <a:buChar char="•"/>
            </a:pPr>
            <a:r>
              <a:rPr lang="en-US" dirty="0" smtClean="0">
                <a:solidFill>
                  <a:schemeClr val="bg1"/>
                </a:solidFill>
              </a:rPr>
              <a:t>Is a relative measure </a:t>
            </a:r>
          </a:p>
          <a:p>
            <a:pPr marL="285750" indent="-285750">
              <a:buFont typeface="Arial" panose="020B0604020202020204" pitchFamily="34" charset="0"/>
              <a:buChar char="•"/>
            </a:pPr>
            <a:r>
              <a:rPr lang="en-US" dirty="0" smtClean="0">
                <a:solidFill>
                  <a:schemeClr val="bg1"/>
                </a:solidFill>
              </a:rPr>
              <a:t>How is it computed/assessed</a:t>
            </a:r>
          </a:p>
          <a:p>
            <a:pPr marL="285750" indent="-285750">
              <a:buFont typeface="Arial" panose="020B0604020202020204" pitchFamily="34" charset="0"/>
              <a:buChar char="•"/>
            </a:pPr>
            <a:r>
              <a:rPr lang="en-US" dirty="0" smtClean="0">
                <a:solidFill>
                  <a:schemeClr val="bg1"/>
                </a:solidFill>
              </a:rPr>
              <a:t>What is the source of the data</a:t>
            </a:r>
          </a:p>
          <a:p>
            <a:pPr marL="285750" indent="-285750">
              <a:buFont typeface="Arial" panose="020B0604020202020204" pitchFamily="34" charset="0"/>
              <a:buChar char="•"/>
            </a:pPr>
            <a:r>
              <a:rPr lang="en-US" dirty="0" smtClean="0">
                <a:solidFill>
                  <a:schemeClr val="bg1"/>
                </a:solidFill>
              </a:rPr>
              <a:t>Is this measure based on a consistent process over the entire period presented?</a:t>
            </a:r>
          </a:p>
        </p:txBody>
      </p:sp>
    </p:spTree>
    <p:extLst>
      <p:ext uri="{BB962C8B-B14F-4D97-AF65-F5344CB8AC3E}">
        <p14:creationId xmlns:p14="http://schemas.microsoft.com/office/powerpoint/2010/main" val="1963250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Management Concerns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a:buClrTx/>
            </a:pPr>
            <a:r>
              <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rPr>
              <a:t>Declining population trends</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rPr>
              <a:t>Harvest regulations</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Harvest slot length limit</a:t>
            </a:r>
          </a:p>
          <a:p>
            <a:pPr lvl="2">
              <a:buClrTx/>
            </a:pPr>
            <a:r>
              <a:rPr lang="en-US" sz="22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102</a:t>
            </a:r>
            <a:r>
              <a:rPr lang="en-US" sz="2200" dirty="0"/>
              <a:t> </a:t>
            </a:r>
            <a:r>
              <a:rPr lang="en-US" sz="22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152 cm fork length</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Bag limit: 3 fish per year</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50,000 licensed anglers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48,000 White Sturgeon </a:t>
            </a:r>
          </a:p>
          <a:p>
            <a:pPr lvl="2">
              <a:buClrTx/>
            </a:pPr>
            <a:r>
              <a:rPr lang="en-US" sz="22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DuBois and </a:t>
            </a:r>
            <a:r>
              <a:rPr lang="en-US" sz="2200" i="1" dirty="0" err="1">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Gingras</a:t>
            </a:r>
            <a:r>
              <a:rPr lang="en-US" sz="22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(2011)</a:t>
            </a:r>
            <a:endParaRPr lang="en-US" sz="22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1606443"/>
            <a:ext cx="2667000" cy="4741333"/>
          </a:xfrm>
          <a:prstGeom prst="rect">
            <a:avLst/>
          </a:prstGeom>
          <a:effectLst>
            <a:outerShdw blurRad="190500" dist="190500" dir="2700000" algn="tl" rotWithShape="0">
              <a:prstClr val="black">
                <a:alpha val="65000"/>
              </a:prstClr>
            </a:outerShdw>
          </a:effectLst>
        </p:spPr>
      </p:pic>
      <p:sp>
        <p:nvSpPr>
          <p:cNvPr id="5" name="TextBox 4"/>
          <p:cNvSpPr txBox="1"/>
          <p:nvPr/>
        </p:nvSpPr>
        <p:spPr>
          <a:xfrm>
            <a:off x="-3962400" y="1470978"/>
            <a:ext cx="3176703" cy="923330"/>
          </a:xfrm>
          <a:prstGeom prst="rect">
            <a:avLst/>
          </a:prstGeom>
          <a:solidFill>
            <a:schemeClr val="accent1">
              <a:lumMod val="75000"/>
            </a:schemeClr>
          </a:solidFill>
        </p:spPr>
        <p:txBody>
          <a:bodyPr wrap="none" rtlCol="0">
            <a:spAutoFit/>
          </a:bodyPr>
          <a:lstStyle/>
          <a:p>
            <a:r>
              <a:rPr lang="en-US" dirty="0" smtClean="0">
                <a:solidFill>
                  <a:schemeClr val="bg1"/>
                </a:solidFill>
              </a:rPr>
              <a:t>This does seem problematic</a:t>
            </a:r>
          </a:p>
          <a:p>
            <a:r>
              <a:rPr lang="en-US" dirty="0" smtClean="0">
                <a:solidFill>
                  <a:schemeClr val="bg1"/>
                </a:solidFill>
              </a:rPr>
              <a:t>~50K licensed anglers and</a:t>
            </a:r>
          </a:p>
          <a:p>
            <a:r>
              <a:rPr lang="en-US" dirty="0" smtClean="0">
                <a:solidFill>
                  <a:schemeClr val="bg1"/>
                </a:solidFill>
              </a:rPr>
              <a:t>~48K White Sturgeons</a:t>
            </a:r>
            <a:endParaRPr lang="en-US" dirty="0">
              <a:solidFill>
                <a:schemeClr val="bg1"/>
              </a:solidFill>
            </a:endParaRPr>
          </a:p>
        </p:txBody>
      </p:sp>
    </p:spTree>
    <p:extLst>
      <p:ext uri="{BB962C8B-B14F-4D97-AF65-F5344CB8AC3E}">
        <p14:creationId xmlns:p14="http://schemas.microsoft.com/office/powerpoint/2010/main" val="114363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53536"/>
            <a:ext cx="8382000" cy="1118064"/>
          </a:xfrm>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Objectives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fontScale="85000" lnSpcReduction="20000"/>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Describe population demographics and dynamics</a:t>
            </a: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Evaluate different management scenarios</a:t>
            </a:r>
            <a:endPar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30936" lvl="2" indent="0">
              <a:buClrTx/>
              <a:buNone/>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pSp>
        <p:nvGrpSpPr>
          <p:cNvPr id="7" name="Group 6"/>
          <p:cNvGrpSpPr/>
          <p:nvPr/>
        </p:nvGrpSpPr>
        <p:grpSpPr>
          <a:xfrm>
            <a:off x="2381250" y="2133600"/>
            <a:ext cx="4381500" cy="2743200"/>
            <a:chOff x="2219393" y="2722974"/>
            <a:chExt cx="4333808" cy="3012143"/>
          </a:xfrm>
          <a:effectLst>
            <a:outerShdw blurRad="190500" dist="190500" dir="2700000" algn="tl" rotWithShape="0">
              <a:prstClr val="black">
                <a:alpha val="65000"/>
              </a:prstClr>
            </a:outerShdw>
          </a:effectLst>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r="25338"/>
            <a:stretch/>
          </p:blipFill>
          <p:spPr>
            <a:xfrm>
              <a:off x="4724401" y="2722974"/>
              <a:ext cx="1828800" cy="301214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9393" y="4060634"/>
              <a:ext cx="2636640" cy="167448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1724" y="2730995"/>
              <a:ext cx="2624309" cy="1329639"/>
            </a:xfrm>
            <a:prstGeom prst="rect">
              <a:avLst/>
            </a:prstGeom>
          </p:spPr>
        </p:pic>
      </p:grpSp>
      <p:sp>
        <p:nvSpPr>
          <p:cNvPr id="11" name="TextBox 10"/>
          <p:cNvSpPr txBox="1"/>
          <p:nvPr/>
        </p:nvSpPr>
        <p:spPr>
          <a:xfrm>
            <a:off x="727794" y="3610015"/>
            <a:ext cx="1762193"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Recruitment</a:t>
            </a:r>
          </a:p>
        </p:txBody>
      </p:sp>
      <p:sp>
        <p:nvSpPr>
          <p:cNvPr id="12" name="TextBox 11"/>
          <p:cNvSpPr txBox="1"/>
          <p:nvPr/>
        </p:nvSpPr>
        <p:spPr>
          <a:xfrm>
            <a:off x="725760" y="2388343"/>
            <a:ext cx="1762193"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Growth</a:t>
            </a:r>
          </a:p>
        </p:txBody>
      </p:sp>
      <p:cxnSp>
        <p:nvCxnSpPr>
          <p:cNvPr id="13" name="Straight Arrow Connector 12"/>
          <p:cNvCxnSpPr/>
          <p:nvPr/>
        </p:nvCxnSpPr>
        <p:spPr>
          <a:xfrm>
            <a:off x="2315481" y="3840216"/>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5481" y="2582520"/>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951206" y="3641153"/>
            <a:ext cx="2226957"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Fishing mortality</a:t>
            </a:r>
          </a:p>
        </p:txBody>
      </p:sp>
      <p:sp>
        <p:nvSpPr>
          <p:cNvPr id="16" name="TextBox 15"/>
          <p:cNvSpPr txBox="1"/>
          <p:nvPr/>
        </p:nvSpPr>
        <p:spPr>
          <a:xfrm>
            <a:off x="6951206" y="2369937"/>
            <a:ext cx="2226957"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Natural mortality</a:t>
            </a:r>
          </a:p>
        </p:txBody>
      </p:sp>
      <p:cxnSp>
        <p:nvCxnSpPr>
          <p:cNvPr id="17" name="Straight Arrow Connector 16"/>
          <p:cNvCxnSpPr/>
          <p:nvPr/>
        </p:nvCxnSpPr>
        <p:spPr>
          <a:xfrm>
            <a:off x="6441875" y="2586953"/>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437555" y="3846501"/>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70100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522"/>
    </mc:Choice>
    <mc:Fallback xmlns="">
      <p:transition spd="slow" advTm="9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53536"/>
            <a:ext cx="8382000" cy="1118064"/>
          </a:xfrm>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Methods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457200" y="1646236"/>
            <a:ext cx="8686800" cy="5364164"/>
          </a:xfrm>
        </p:spPr>
        <p:txBody>
          <a:bodyPr>
            <a:normAutofit/>
          </a:bodyPr>
          <a:lstStyle/>
          <a:p>
            <a:pPr>
              <a:buClrTx/>
            </a:pP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CDFW adult sturgeon study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Suisun Bay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Summer and fall</a:t>
            </a:r>
          </a:p>
          <a:p>
            <a:pPr lvl="2">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2014</a:t>
            </a:r>
            <a:r>
              <a:rPr lang="en-US" sz="2400" dirty="0"/>
              <a:t> </a:t>
            </a:r>
            <a:r>
              <a:rPr lang="en-US" sz="2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2016</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30936" lvl="2" indent="0">
              <a:buClrTx/>
              <a:buNone/>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a:blip r:embed="rId4" cstate="print">
            <a:clrChange>
              <a:clrFrom>
                <a:srgbClr val="FFFFFF"/>
              </a:clrFrom>
              <a:clrTo>
                <a:srgbClr val="FFFFFF">
                  <a:alpha val="0"/>
                </a:srgbClr>
              </a:clrTo>
            </a:clrChange>
          </a:blip>
          <a:stretch>
            <a:fillRect/>
          </a:stretch>
        </p:blipFill>
        <p:spPr>
          <a:xfrm>
            <a:off x="3276600" y="2286000"/>
            <a:ext cx="5680927" cy="4267200"/>
          </a:xfrm>
          <a:prstGeom prst="rect">
            <a:avLst/>
          </a:prstGeom>
        </p:spPr>
      </p:pic>
      <p:sp>
        <p:nvSpPr>
          <p:cNvPr id="10" name="TextBox 9"/>
          <p:cNvSpPr txBox="1"/>
          <p:nvPr/>
        </p:nvSpPr>
        <p:spPr>
          <a:xfrm rot="20054238">
            <a:off x="7049232" y="1939840"/>
            <a:ext cx="1744404" cy="793939"/>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Sacramento River</a:t>
            </a:r>
          </a:p>
        </p:txBody>
      </p:sp>
      <p:sp>
        <p:nvSpPr>
          <p:cNvPr id="11" name="TextBox 10"/>
          <p:cNvSpPr txBox="1"/>
          <p:nvPr/>
        </p:nvSpPr>
        <p:spPr>
          <a:xfrm rot="20849723">
            <a:off x="7163802" y="3332153"/>
            <a:ext cx="1757400" cy="769441"/>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San Joaquin River</a:t>
            </a:r>
          </a:p>
        </p:txBody>
      </p:sp>
      <p:sp>
        <p:nvSpPr>
          <p:cNvPr id="18" name="Oval 17"/>
          <p:cNvSpPr/>
          <p:nvPr/>
        </p:nvSpPr>
        <p:spPr>
          <a:xfrm>
            <a:off x="5943600" y="2362200"/>
            <a:ext cx="838200" cy="9571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62400" y="1470978"/>
            <a:ext cx="3997441" cy="1200329"/>
          </a:xfrm>
          <a:prstGeom prst="rect">
            <a:avLst/>
          </a:prstGeom>
          <a:solidFill>
            <a:schemeClr val="accent1">
              <a:lumMod val="75000"/>
            </a:schemeClr>
          </a:solidFill>
        </p:spPr>
        <p:txBody>
          <a:bodyPr wrap="none" rtlCol="0">
            <a:spAutoFit/>
          </a:bodyPr>
          <a:lstStyle/>
          <a:p>
            <a:r>
              <a:rPr lang="en-US" dirty="0" smtClean="0">
                <a:solidFill>
                  <a:schemeClr val="bg1"/>
                </a:solidFill>
              </a:rPr>
              <a:t>Is data for only a couple of years</a:t>
            </a:r>
            <a:br>
              <a:rPr lang="en-US" dirty="0" smtClean="0">
                <a:solidFill>
                  <a:schemeClr val="bg1"/>
                </a:solidFill>
              </a:rPr>
            </a:br>
            <a:r>
              <a:rPr lang="en-US" dirty="0" smtClean="0">
                <a:solidFill>
                  <a:schemeClr val="bg1"/>
                </a:solidFill>
              </a:rPr>
              <a:t>sufficient to assess the situation?</a:t>
            </a:r>
          </a:p>
          <a:p>
            <a:endParaRPr lang="en-US" dirty="0">
              <a:solidFill>
                <a:schemeClr val="bg1"/>
              </a:solidFill>
            </a:endParaRPr>
          </a:p>
          <a:p>
            <a:r>
              <a:rPr lang="en-US" dirty="0" smtClean="0">
                <a:solidFill>
                  <a:schemeClr val="bg1"/>
                </a:solidFill>
              </a:rPr>
              <a:t>Is it enough to study the Suisun Bay?</a:t>
            </a:r>
          </a:p>
        </p:txBody>
      </p:sp>
    </p:spTree>
    <p:custDataLst>
      <p:tags r:id="rId1"/>
    </p:custDataLst>
    <p:extLst>
      <p:ext uri="{BB962C8B-B14F-4D97-AF65-F5344CB8AC3E}">
        <p14:creationId xmlns:p14="http://schemas.microsoft.com/office/powerpoint/2010/main" val="413843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522"/>
    </mc:Choice>
    <mc:Fallback xmlns="">
      <p:transition spd="slow" advTm="95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524001"/>
            <a:ext cx="3733800" cy="4978400"/>
          </a:xfrm>
          <a:prstGeom prst="rect">
            <a:avLst/>
          </a:prstGeom>
          <a:effectLst>
            <a:outerShdw blurRad="190500" dist="190500" dir="2700000" algn="tl" rotWithShape="0">
              <a:prstClr val="black">
                <a:alpha val="65000"/>
              </a:prstClr>
            </a:outerShdw>
          </a:effectLst>
        </p:spPr>
      </p:pic>
      <p:sp>
        <p:nvSpPr>
          <p:cNvPr id="2" name="Title 1"/>
          <p:cNvSpPr>
            <a:spLocks noGrp="1"/>
          </p:cNvSpPr>
          <p:nvPr>
            <p:ph type="title"/>
          </p:nvPr>
        </p:nvSpPr>
        <p:spPr>
          <a:xfrm>
            <a:off x="304800" y="253536"/>
            <a:ext cx="8382000" cy="1118064"/>
          </a:xfrm>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Methods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457200" y="1646236"/>
            <a:ext cx="8686800" cy="5364164"/>
          </a:xfrm>
        </p:spPr>
        <p:txBody>
          <a:bodyPr>
            <a:normAutofit fontScale="92500" lnSpcReduction="10000"/>
          </a:bodyPr>
          <a:lstStyle/>
          <a:p>
            <a:pPr>
              <a:buClrTx/>
            </a:pPr>
            <a:r>
              <a:rPr lang="en-US" sz="3700" dirty="0">
                <a:effectLst>
                  <a:outerShdw blurRad="38100" dist="38100" dir="2700000" algn="tl">
                    <a:srgbClr val="000000">
                      <a:alpha val="43137"/>
                    </a:srgbClr>
                  </a:outerShdw>
                </a:effectLst>
                <a:latin typeface="Tahoma" pitchFamily="34" charset="0"/>
                <a:ea typeface="Tahoma" pitchFamily="34" charset="0"/>
                <a:cs typeface="Tahoma" pitchFamily="34" charset="0"/>
              </a:rPr>
              <a:t>Sampling methods</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Trammel netting   </a:t>
            </a:r>
          </a:p>
          <a:p>
            <a:pPr marL="0" indent="0">
              <a:buClrTx/>
              <a:buNone/>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700" dirty="0">
                <a:effectLst>
                  <a:outerShdw blurRad="38100" dist="38100" dir="2700000" algn="tl">
                    <a:srgbClr val="000000">
                      <a:alpha val="43137"/>
                    </a:srgbClr>
                  </a:outerShdw>
                </a:effectLst>
                <a:latin typeface="Tahoma" pitchFamily="34" charset="0"/>
                <a:ea typeface="Tahoma" pitchFamily="34" charset="0"/>
                <a:cs typeface="Tahoma" pitchFamily="34" charset="0"/>
              </a:rPr>
              <a:t>Processing</a:t>
            </a: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Length </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Tagging </a:t>
            </a:r>
          </a:p>
          <a:p>
            <a:pPr lvl="2">
              <a:buClrTx/>
            </a:pPr>
            <a:r>
              <a:rPr lang="en-US" sz="26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Disc-dangler reward tag </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Pectoral fin ray removal </a:t>
            </a:r>
          </a:p>
          <a:p>
            <a:pPr marL="411480" lvl="1" indent="0">
              <a:buClrTx/>
              <a:buNone/>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lgn="ctr">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30936" lvl="2" indent="0">
              <a:buClrTx/>
              <a:buNone/>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6" name="Oval 5"/>
          <p:cNvSpPr/>
          <p:nvPr/>
        </p:nvSpPr>
        <p:spPr>
          <a:xfrm>
            <a:off x="6096000" y="2514600"/>
            <a:ext cx="1066800" cy="1143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962400" y="1470978"/>
            <a:ext cx="3907736" cy="2585323"/>
          </a:xfrm>
          <a:prstGeom prst="rect">
            <a:avLst/>
          </a:prstGeom>
          <a:solidFill>
            <a:schemeClr val="accent1">
              <a:lumMod val="75000"/>
            </a:schemeClr>
          </a:solidFill>
        </p:spPr>
        <p:txBody>
          <a:bodyPr wrap="none" rtlCol="0">
            <a:spAutoFit/>
          </a:bodyPr>
          <a:lstStyle/>
          <a:p>
            <a:r>
              <a:rPr lang="en-US" dirty="0" smtClean="0">
                <a:solidFill>
                  <a:schemeClr val="bg1"/>
                </a:solidFill>
              </a:rPr>
              <a:t>Is Trammel netting the best way to </a:t>
            </a:r>
            <a:br>
              <a:rPr lang="en-US" dirty="0" smtClean="0">
                <a:solidFill>
                  <a:schemeClr val="bg1"/>
                </a:solidFill>
              </a:rPr>
            </a:br>
            <a:r>
              <a:rPr lang="en-US" dirty="0" smtClean="0">
                <a:solidFill>
                  <a:schemeClr val="bg1"/>
                </a:solidFill>
              </a:rPr>
              <a:t>sample?</a:t>
            </a:r>
          </a:p>
          <a:p>
            <a:endParaRPr lang="en-US" dirty="0">
              <a:solidFill>
                <a:schemeClr val="bg1"/>
              </a:solidFill>
            </a:endParaRPr>
          </a:p>
          <a:p>
            <a:r>
              <a:rPr lang="en-US" dirty="0" smtClean="0">
                <a:solidFill>
                  <a:schemeClr val="bg1"/>
                </a:solidFill>
              </a:rPr>
              <a:t>What about the sampling intensity</a:t>
            </a:r>
            <a:br>
              <a:rPr lang="en-US" dirty="0" smtClean="0">
                <a:solidFill>
                  <a:schemeClr val="bg1"/>
                </a:solidFill>
              </a:rPr>
            </a:br>
            <a:r>
              <a:rPr lang="en-US" dirty="0" smtClean="0">
                <a:solidFill>
                  <a:schemeClr val="bg1"/>
                </a:solidFill>
              </a:rPr>
              <a:t>and the locations selected, are they</a:t>
            </a:r>
            <a:br>
              <a:rPr lang="en-US" dirty="0" smtClean="0">
                <a:solidFill>
                  <a:schemeClr val="bg1"/>
                </a:solidFill>
              </a:rPr>
            </a:br>
            <a:r>
              <a:rPr lang="en-US" dirty="0" smtClean="0">
                <a:solidFill>
                  <a:schemeClr val="bg1"/>
                </a:solidFill>
              </a:rPr>
              <a:t>adequate?</a:t>
            </a:r>
          </a:p>
          <a:p>
            <a:endParaRPr lang="en-US" dirty="0">
              <a:solidFill>
                <a:schemeClr val="bg1"/>
              </a:solidFill>
            </a:endParaRPr>
          </a:p>
          <a:p>
            <a:r>
              <a:rPr lang="en-US" dirty="0" smtClean="0">
                <a:solidFill>
                  <a:schemeClr val="bg1"/>
                </a:solidFill>
              </a:rPr>
              <a:t>Where does the criteria of 80cm FL</a:t>
            </a:r>
            <a:br>
              <a:rPr lang="en-US" dirty="0" smtClean="0">
                <a:solidFill>
                  <a:schemeClr val="bg1"/>
                </a:solidFill>
              </a:rPr>
            </a:br>
            <a:r>
              <a:rPr lang="en-US" dirty="0" smtClean="0">
                <a:solidFill>
                  <a:schemeClr val="bg1"/>
                </a:solidFill>
              </a:rPr>
              <a:t>for tagging derive from?</a:t>
            </a:r>
          </a:p>
        </p:txBody>
      </p:sp>
    </p:spTree>
    <p:custDataLst>
      <p:tags r:id="rId1"/>
    </p:custDataLst>
    <p:extLst>
      <p:ext uri="{BB962C8B-B14F-4D97-AF65-F5344CB8AC3E}">
        <p14:creationId xmlns:p14="http://schemas.microsoft.com/office/powerpoint/2010/main" val="413843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522"/>
    </mc:Choice>
    <mc:Fallback xmlns="">
      <p:transition spd="slow" advTm="95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2|7.2|16.1|2.5|9"/>
</p:tagLst>
</file>

<file path=ppt/tags/tag10.xml><?xml version="1.0" encoding="utf-8"?>
<p:tagLst xmlns:a="http://schemas.openxmlformats.org/drawingml/2006/main" xmlns:r="http://schemas.openxmlformats.org/officeDocument/2006/relationships" xmlns:p="http://schemas.openxmlformats.org/presentationml/2006/main">
  <p:tag name="TIMING" val="|6.5|7.3|5.1"/>
</p:tagLst>
</file>

<file path=ppt/tags/tag11.xml><?xml version="1.0" encoding="utf-8"?>
<p:tagLst xmlns:a="http://schemas.openxmlformats.org/drawingml/2006/main" xmlns:r="http://schemas.openxmlformats.org/officeDocument/2006/relationships" xmlns:p="http://schemas.openxmlformats.org/presentationml/2006/main">
  <p:tag name="TIMING" val="|6.5|7.3|5.1"/>
</p:tagLst>
</file>

<file path=ppt/tags/tag12.xml><?xml version="1.0" encoding="utf-8"?>
<p:tagLst xmlns:a="http://schemas.openxmlformats.org/drawingml/2006/main" xmlns:r="http://schemas.openxmlformats.org/officeDocument/2006/relationships" xmlns:p="http://schemas.openxmlformats.org/presentationml/2006/main">
  <p:tag name="TIMING" val="|6.5|7.3|5.1"/>
</p:tagLst>
</file>

<file path=ppt/tags/tag13.xml><?xml version="1.0" encoding="utf-8"?>
<p:tagLst xmlns:a="http://schemas.openxmlformats.org/drawingml/2006/main" xmlns:r="http://schemas.openxmlformats.org/officeDocument/2006/relationships" xmlns:p="http://schemas.openxmlformats.org/presentationml/2006/main">
  <p:tag name="TIMING" val="|6.5|7.3|5.1"/>
</p:tagLst>
</file>

<file path=ppt/tags/tag2.xml><?xml version="1.0" encoding="utf-8"?>
<p:tagLst xmlns:a="http://schemas.openxmlformats.org/drawingml/2006/main" xmlns:r="http://schemas.openxmlformats.org/officeDocument/2006/relationships" xmlns:p="http://schemas.openxmlformats.org/presentationml/2006/main">
  <p:tag name="TIMING" val="|32.7"/>
</p:tagLst>
</file>

<file path=ppt/tags/tag3.xml><?xml version="1.0" encoding="utf-8"?>
<p:tagLst xmlns:a="http://schemas.openxmlformats.org/drawingml/2006/main" xmlns:r="http://schemas.openxmlformats.org/officeDocument/2006/relationships" xmlns:p="http://schemas.openxmlformats.org/presentationml/2006/main">
  <p:tag name="TIMING" val="|20.5|1.5|4.5|21.1|0.2|0.3"/>
</p:tagLst>
</file>

<file path=ppt/tags/tag4.xml><?xml version="1.0" encoding="utf-8"?>
<p:tagLst xmlns:a="http://schemas.openxmlformats.org/drawingml/2006/main" xmlns:r="http://schemas.openxmlformats.org/officeDocument/2006/relationships" xmlns:p="http://schemas.openxmlformats.org/presentationml/2006/main">
  <p:tag name="TIMING" val="|20.5|1.5|4.5|21.1|0.2|0.3"/>
</p:tagLst>
</file>

<file path=ppt/tags/tag5.xml><?xml version="1.0" encoding="utf-8"?>
<p:tagLst xmlns:a="http://schemas.openxmlformats.org/drawingml/2006/main" xmlns:r="http://schemas.openxmlformats.org/officeDocument/2006/relationships" xmlns:p="http://schemas.openxmlformats.org/presentationml/2006/main">
  <p:tag name="TIMING" val="|20.5|1.5|4.5|21.1|0.2|0.3"/>
</p:tagLst>
</file>

<file path=ppt/tags/tag6.xml><?xml version="1.0" encoding="utf-8"?>
<p:tagLst xmlns:a="http://schemas.openxmlformats.org/drawingml/2006/main" xmlns:r="http://schemas.openxmlformats.org/officeDocument/2006/relationships" xmlns:p="http://schemas.openxmlformats.org/presentationml/2006/main">
  <p:tag name="TIMING" val="|10.3|2.6|3.8"/>
</p:tagLst>
</file>

<file path=ppt/tags/tag7.xml><?xml version="1.0" encoding="utf-8"?>
<p:tagLst xmlns:a="http://schemas.openxmlformats.org/drawingml/2006/main" xmlns:r="http://schemas.openxmlformats.org/officeDocument/2006/relationships" xmlns:p="http://schemas.openxmlformats.org/presentationml/2006/main">
  <p:tag name="TIMING" val="|10.3|2.6|3.8"/>
</p:tagLst>
</file>

<file path=ppt/tags/tag8.xml><?xml version="1.0" encoding="utf-8"?>
<p:tagLst xmlns:a="http://schemas.openxmlformats.org/drawingml/2006/main" xmlns:r="http://schemas.openxmlformats.org/officeDocument/2006/relationships" xmlns:p="http://schemas.openxmlformats.org/presentationml/2006/main">
  <p:tag name="TIMING" val="|10.3|2.6|3.8"/>
</p:tagLst>
</file>

<file path=ppt/tags/tag9.xml><?xml version="1.0" encoding="utf-8"?>
<p:tagLst xmlns:a="http://schemas.openxmlformats.org/drawingml/2006/main" xmlns:r="http://schemas.openxmlformats.org/officeDocument/2006/relationships" xmlns:p="http://schemas.openxmlformats.org/presentationml/2006/main">
  <p:tag name="TIMING" val="|10.3|2.6|3.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Custom 1">
      <a:dk1>
        <a:sysClr val="windowText" lastClr="000000"/>
      </a:dk1>
      <a:lt1>
        <a:sysClr val="window" lastClr="FFFFFF"/>
      </a:lt1>
      <a:dk2>
        <a:srgbClr val="0B4D68"/>
      </a:dk2>
      <a:lt2>
        <a:srgbClr val="FFFFFF"/>
      </a:lt2>
      <a:accent1>
        <a:srgbClr val="FFFF51"/>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46768</TotalTime>
  <Words>3010</Words>
  <Application>Microsoft Office PowerPoint</Application>
  <PresentationFormat>On-screen Show (4:3)</PresentationFormat>
  <Paragraphs>606</Paragraphs>
  <Slides>34</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Arial</vt:lpstr>
      <vt:lpstr>Calibri</vt:lpstr>
      <vt:lpstr>Rockwell</vt:lpstr>
      <vt:lpstr>Symbol</vt:lpstr>
      <vt:lpstr>Tahoma</vt:lpstr>
      <vt:lpstr>Wingdings 2</vt:lpstr>
      <vt:lpstr>Foundry</vt:lpstr>
      <vt:lpstr>SPW 12.0 Graph</vt:lpstr>
      <vt:lpstr>Population Demographics and Management of White Sturgeon in the Sacramento-San Joaquin River System, California</vt:lpstr>
      <vt:lpstr>White Sturgeon</vt:lpstr>
      <vt:lpstr>PowerPoint Presentation</vt:lpstr>
      <vt:lpstr>San Francisco Bay Delta-Estuary</vt:lpstr>
      <vt:lpstr>Age-0 White Sturgeon Abundance Index</vt:lpstr>
      <vt:lpstr>Management Concerns</vt:lpstr>
      <vt:lpstr>Objectives</vt:lpstr>
      <vt:lpstr>Methods</vt:lpstr>
      <vt:lpstr>Methods</vt:lpstr>
      <vt:lpstr>Methods</vt:lpstr>
      <vt:lpstr>Maturity</vt:lpstr>
      <vt:lpstr>Fecundity</vt:lpstr>
      <vt:lpstr>Fecundity</vt:lpstr>
      <vt:lpstr>Population Modeling</vt:lpstr>
      <vt:lpstr>Population Modeling</vt:lpstr>
      <vt:lpstr>Population Modeling</vt:lpstr>
      <vt:lpstr>Results</vt:lpstr>
      <vt:lpstr>Length Distribution </vt:lpstr>
      <vt:lpstr>Age Distribution </vt:lpstr>
      <vt:lpstr>von Bertalanffy Growth Model</vt:lpstr>
      <vt:lpstr>Lower Fraser River</vt:lpstr>
      <vt:lpstr>Lower Columbia River</vt:lpstr>
      <vt:lpstr>Historic SFE (1973 – 1976)</vt:lpstr>
      <vt:lpstr>Exploitation </vt:lpstr>
      <vt:lpstr>Exploitation </vt:lpstr>
      <vt:lpstr>Spawning Periodicity 10%</vt:lpstr>
      <vt:lpstr>Spawning Periodicity 15%</vt:lpstr>
      <vt:lpstr>Spawning Periodicity 25%</vt:lpstr>
      <vt:lpstr>Estimated Population Abundance </vt:lpstr>
      <vt:lpstr>2006 Cohort</vt:lpstr>
      <vt:lpstr>Elasticity Analysis</vt:lpstr>
      <vt:lpstr>Conclusions </vt:lpstr>
      <vt:lpstr>Acknowledgements</vt:lpstr>
      <vt:lpstr>s</vt:lpstr>
    </vt:vector>
  </TitlesOfParts>
  <Company>University of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WST_pop_dye_CA</dc:title>
  <dc:creator>Shannon Blackburn</dc:creator>
  <cp:lastModifiedBy>Ferreira, Joe R.@Wildlife</cp:lastModifiedBy>
  <cp:revision>1234</cp:revision>
  <dcterms:created xsi:type="dcterms:W3CDTF">2016-03-15T17:08:18Z</dcterms:created>
  <dcterms:modified xsi:type="dcterms:W3CDTF">2018-04-11T19:42:45Z</dcterms:modified>
</cp:coreProperties>
</file>